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2" r:id="rId2"/>
    <p:sldId id="347" r:id="rId3"/>
    <p:sldId id="315" r:id="rId4"/>
    <p:sldId id="366" r:id="rId5"/>
    <p:sldId id="346" r:id="rId6"/>
    <p:sldId id="364" r:id="rId7"/>
    <p:sldId id="397" r:id="rId8"/>
    <p:sldId id="365" r:id="rId9"/>
    <p:sldId id="348" r:id="rId10"/>
    <p:sldId id="349" r:id="rId11"/>
    <p:sldId id="350" r:id="rId12"/>
    <p:sldId id="352" r:id="rId13"/>
    <p:sldId id="368" r:id="rId14"/>
    <p:sldId id="398" r:id="rId15"/>
    <p:sldId id="367" r:id="rId16"/>
    <p:sldId id="351" r:id="rId17"/>
    <p:sldId id="399" r:id="rId18"/>
    <p:sldId id="370" r:id="rId19"/>
    <p:sldId id="371" r:id="rId20"/>
    <p:sldId id="378" r:id="rId21"/>
    <p:sldId id="369" r:id="rId22"/>
    <p:sldId id="373" r:id="rId23"/>
    <p:sldId id="400" r:id="rId24"/>
    <p:sldId id="401" r:id="rId25"/>
    <p:sldId id="402" r:id="rId26"/>
    <p:sldId id="374" r:id="rId27"/>
    <p:sldId id="355" r:id="rId28"/>
    <p:sldId id="356" r:id="rId29"/>
    <p:sldId id="403" r:id="rId30"/>
    <p:sldId id="372" r:id="rId31"/>
    <p:sldId id="393" r:id="rId32"/>
    <p:sldId id="396" r:id="rId33"/>
    <p:sldId id="375" r:id="rId34"/>
    <p:sldId id="377" r:id="rId35"/>
    <p:sldId id="376" r:id="rId36"/>
    <p:sldId id="379" r:id="rId37"/>
    <p:sldId id="385" r:id="rId38"/>
    <p:sldId id="386" r:id="rId39"/>
    <p:sldId id="384" r:id="rId40"/>
    <p:sldId id="387" r:id="rId41"/>
    <p:sldId id="390" r:id="rId42"/>
    <p:sldId id="391" r:id="rId43"/>
    <p:sldId id="392" r:id="rId44"/>
    <p:sldId id="404" r:id="rId4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9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13217410323709"/>
          <c:y val="0.0861111111111111"/>
          <c:w val="0.876150481189851"/>
          <c:h val="0.7965434529017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CDF</c:v>
                </c:pt>
              </c:strCache>
            </c:strRef>
          </c:tx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200.0</c:v>
                </c:pt>
                <c:pt idx="1">
                  <c:v>220.0</c:v>
                </c:pt>
                <c:pt idx="2">
                  <c:v>240.0</c:v>
                </c:pt>
                <c:pt idx="3">
                  <c:v>260.0</c:v>
                </c:pt>
                <c:pt idx="4">
                  <c:v>280.0</c:v>
                </c:pt>
                <c:pt idx="5">
                  <c:v>300.0</c:v>
                </c:pt>
                <c:pt idx="6">
                  <c:v>320.0</c:v>
                </c:pt>
                <c:pt idx="7">
                  <c:v>340.0</c:v>
                </c:pt>
                <c:pt idx="8">
                  <c:v>360.0</c:v>
                </c:pt>
                <c:pt idx="9">
                  <c:v>380.0</c:v>
                </c:pt>
                <c:pt idx="10">
                  <c:v>400.0</c:v>
                </c:pt>
              </c:numCache>
            </c:numRef>
          </c:xVal>
          <c:yVal>
            <c:numRef>
              <c:f>Sheet1!$C$2:$C$12</c:f>
              <c:numCache>
                <c:formatCode>0.0%</c:formatCode>
                <c:ptCount val="11"/>
                <c:pt idx="0">
                  <c:v>0.00620966532577613</c:v>
                </c:pt>
                <c:pt idx="1">
                  <c:v>0.0227501319481792</c:v>
                </c:pt>
                <c:pt idx="2">
                  <c:v>0.066807201268858</c:v>
                </c:pt>
                <c:pt idx="3">
                  <c:v>0.158655253931457</c:v>
                </c:pt>
                <c:pt idx="4">
                  <c:v>0.308537538725987</c:v>
                </c:pt>
                <c:pt idx="5">
                  <c:v>0.5</c:v>
                </c:pt>
                <c:pt idx="6">
                  <c:v>0.691462461274013</c:v>
                </c:pt>
                <c:pt idx="7">
                  <c:v>0.841344746068543</c:v>
                </c:pt>
                <c:pt idx="8">
                  <c:v>0.933192798731142</c:v>
                </c:pt>
                <c:pt idx="9">
                  <c:v>0.977249868051821</c:v>
                </c:pt>
                <c:pt idx="10">
                  <c:v>0.993790334674224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71935832"/>
        <c:axId val="-1971986568"/>
      </c:scatterChart>
      <c:valAx>
        <c:axId val="-1971935832"/>
        <c:scaling>
          <c:orientation val="minMax"/>
          <c:max val="400.0"/>
          <c:min val="200.0"/>
        </c:scaling>
        <c:delete val="0"/>
        <c:axPos val="b"/>
        <c:numFmt formatCode="General" sourceLinked="1"/>
        <c:majorTickMark val="out"/>
        <c:minorTickMark val="none"/>
        <c:tickLblPos val="nextTo"/>
        <c:crossAx val="-1971986568"/>
        <c:crosses val="autoZero"/>
        <c:crossBetween val="midCat"/>
      </c:valAx>
      <c:valAx>
        <c:axId val="-1971986568"/>
        <c:scaling>
          <c:orientation val="minMax"/>
          <c:max val="1.01"/>
          <c:min val="0.0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-19719358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Pb</c:v>
                </c:pt>
              </c:strCache>
            </c:strRef>
          </c:tx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200.0</c:v>
                </c:pt>
                <c:pt idx="1">
                  <c:v>220.0</c:v>
                </c:pt>
                <c:pt idx="2">
                  <c:v>240.0</c:v>
                </c:pt>
                <c:pt idx="3">
                  <c:v>260.0</c:v>
                </c:pt>
                <c:pt idx="4">
                  <c:v>280.0</c:v>
                </c:pt>
                <c:pt idx="5">
                  <c:v>300.0</c:v>
                </c:pt>
                <c:pt idx="6">
                  <c:v>320.0</c:v>
                </c:pt>
                <c:pt idx="7">
                  <c:v>340.0</c:v>
                </c:pt>
                <c:pt idx="8">
                  <c:v>360.0</c:v>
                </c:pt>
                <c:pt idx="9">
                  <c:v>380.0</c:v>
                </c:pt>
                <c:pt idx="10">
                  <c:v>400.0</c:v>
                </c:pt>
              </c:numCache>
            </c:numRef>
          </c:xVal>
          <c:yVal>
            <c:numRef>
              <c:f>Sheet1!$B$2:$B$12</c:f>
              <c:numCache>
                <c:formatCode>0.0%</c:formatCode>
                <c:ptCount val="11"/>
                <c:pt idx="0">
                  <c:v>0.0438207512339213</c:v>
                </c:pt>
                <c:pt idx="1">
                  <c:v>0.13497741628297</c:v>
                </c:pt>
                <c:pt idx="2">
                  <c:v>0.323793989164729</c:v>
                </c:pt>
                <c:pt idx="3">
                  <c:v>0.604926811297858</c:v>
                </c:pt>
                <c:pt idx="4">
                  <c:v>0.880163316910749</c:v>
                </c:pt>
                <c:pt idx="5">
                  <c:v>0.997355701003582</c:v>
                </c:pt>
                <c:pt idx="6">
                  <c:v>0.880163316910749</c:v>
                </c:pt>
                <c:pt idx="7">
                  <c:v>0.604926811297858</c:v>
                </c:pt>
                <c:pt idx="8">
                  <c:v>0.323793989164729</c:v>
                </c:pt>
                <c:pt idx="9">
                  <c:v>0.13497741628297</c:v>
                </c:pt>
                <c:pt idx="10">
                  <c:v>0.0438207512339213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4030232"/>
        <c:axId val="-2024541256"/>
      </c:scatterChart>
      <c:valAx>
        <c:axId val="2134030232"/>
        <c:scaling>
          <c:orientation val="minMax"/>
          <c:max val="400.0"/>
          <c:min val="200.0"/>
        </c:scaling>
        <c:delete val="0"/>
        <c:axPos val="b"/>
        <c:numFmt formatCode="General" sourceLinked="1"/>
        <c:majorTickMark val="out"/>
        <c:minorTickMark val="none"/>
        <c:tickLblPos val="nextTo"/>
        <c:crossAx val="-2024541256"/>
        <c:crosses val="autoZero"/>
        <c:crossBetween val="midCat"/>
      </c:valAx>
      <c:valAx>
        <c:axId val="-2024541256"/>
        <c:scaling>
          <c:orientation val="minMax"/>
          <c:max val="1.1"/>
          <c:min val="0.0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21340302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pressure</c:v>
                </c:pt>
              </c:strCache>
            </c:strRef>
          </c:tx>
          <c:marker>
            <c:symbol val="none"/>
          </c:marker>
          <c:xVal>
            <c:numRef>
              <c:f>Sheet1!$A$22:$A$31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xVal>
          <c:yVal>
            <c:numRef>
              <c:f>Sheet1!$B$22:$B$31</c:f>
              <c:numCache>
                <c:formatCode>General</c:formatCode>
                <c:ptCount val="10"/>
                <c:pt idx="0">
                  <c:v>200.0</c:v>
                </c:pt>
                <c:pt idx="1">
                  <c:v>220.0</c:v>
                </c:pt>
                <c:pt idx="2">
                  <c:v>280.0</c:v>
                </c:pt>
                <c:pt idx="3">
                  <c:v>190.4</c:v>
                </c:pt>
                <c:pt idx="4">
                  <c:v>250.0</c:v>
                </c:pt>
                <c:pt idx="5">
                  <c:v>270.0</c:v>
                </c:pt>
                <c:pt idx="6">
                  <c:v>290.0</c:v>
                </c:pt>
                <c:pt idx="7">
                  <c:v>320.0</c:v>
                </c:pt>
                <c:pt idx="8">
                  <c:v>0.0</c:v>
                </c:pt>
                <c:pt idx="9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9809000"/>
        <c:axId val="-1969806040"/>
      </c:scatterChart>
      <c:valAx>
        <c:axId val="-1969809000"/>
        <c:scaling>
          <c:orientation val="minMax"/>
          <c:max val="11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-1969806040"/>
        <c:crosses val="autoZero"/>
        <c:crossBetween val="midCat"/>
      </c:valAx>
      <c:valAx>
        <c:axId val="-1969806040"/>
        <c:scaling>
          <c:orientation val="minMax"/>
          <c:max val="340.0"/>
          <c:min val="18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698090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Sheet1!$C$21</c:f>
              <c:strCache>
                <c:ptCount val="1"/>
              </c:strCache>
            </c:strRef>
          </c:tx>
          <c:marker>
            <c:symbol val="none"/>
          </c:marker>
          <c:xVal>
            <c:numRef>
              <c:f>Sheet1!$A$22:$A$31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xVal>
          <c:yVal>
            <c:numRef>
              <c:f>Sheet1!$C$22:$C$31</c:f>
              <c:numCache>
                <c:formatCode>General</c:formatCode>
                <c:ptCount val="10"/>
                <c:pt idx="0">
                  <c:v>200.0</c:v>
                </c:pt>
                <c:pt idx="1">
                  <c:v>220.0</c:v>
                </c:pt>
                <c:pt idx="2">
                  <c:v>280.0</c:v>
                </c:pt>
                <c:pt idx="3">
                  <c:v>190.4</c:v>
                </c:pt>
                <c:pt idx="4">
                  <c:v>250.0</c:v>
                </c:pt>
                <c:pt idx="5">
                  <c:v>270.0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905336"/>
        <c:axId val="-2024646296"/>
      </c:scatterChart>
      <c:valAx>
        <c:axId val="-2023905336"/>
        <c:scaling>
          <c:orientation val="minMax"/>
          <c:max val="11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-2024646296"/>
        <c:crosses val="autoZero"/>
        <c:crossBetween val="midCat"/>
      </c:valAx>
      <c:valAx>
        <c:axId val="-2024646296"/>
        <c:scaling>
          <c:orientation val="minMax"/>
          <c:max val="360.0"/>
          <c:min val="18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39053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Sheet1!$D$21</c:f>
              <c:strCache>
                <c:ptCount val="1"/>
              </c:strCache>
            </c:strRef>
          </c:tx>
          <c:marker>
            <c:symbol val="none"/>
          </c:marker>
          <c:xVal>
            <c:numRef>
              <c:f>Sheet1!$A$22:$A$31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xVal>
          <c:yVal>
            <c:numRef>
              <c:f>Sheet1!$D$22:$D$31</c:f>
              <c:numCache>
                <c:formatCode>General</c:formatCode>
                <c:ptCount val="10"/>
                <c:pt idx="0">
                  <c:v>200.0</c:v>
                </c:pt>
                <c:pt idx="1">
                  <c:v>220.0</c:v>
                </c:pt>
                <c:pt idx="2">
                  <c:v>280.0</c:v>
                </c:pt>
                <c:pt idx="3">
                  <c:v>190.4</c:v>
                </c:pt>
                <c:pt idx="4">
                  <c:v>250.0</c:v>
                </c:pt>
                <c:pt idx="5">
                  <c:v>270.0</c:v>
                </c:pt>
                <c:pt idx="6">
                  <c:v>290.0</c:v>
                </c:pt>
                <c:pt idx="7">
                  <c:v>320.0</c:v>
                </c:pt>
                <c:pt idx="8">
                  <c:v>330.0</c:v>
                </c:pt>
                <c:pt idx="9">
                  <c:v>340.0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9725656"/>
        <c:axId val="-1969851880"/>
      </c:scatterChart>
      <c:valAx>
        <c:axId val="-1969725656"/>
        <c:scaling>
          <c:orientation val="minMax"/>
          <c:max val="11.0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-1969851880"/>
        <c:crosses val="autoZero"/>
        <c:crossBetween val="midCat"/>
      </c:valAx>
      <c:valAx>
        <c:axId val="-1969851880"/>
        <c:scaling>
          <c:orientation val="minMax"/>
          <c:max val="360.0"/>
          <c:min val="18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697256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Sometimes, multiple models need to interface with each other since the initial conditions of some are dependent on the outcomes of others</a:t>
            </a:r>
          </a:p>
          <a:p>
            <a:endParaRPr lang="en-US">
              <a:latin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A77BA6-31CE-084D-BF5A-CF345E00780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3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supervised_learning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/>
          <a:lstStyle/>
          <a:p>
            <a:r>
              <a:rPr lang="en-US" b="0" dirty="0"/>
              <a:t>RAVEN Introduction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Presenter: </a:t>
            </a:r>
            <a:r>
              <a:rPr lang="en-US" b="0" dirty="0" err="1" smtClean="0"/>
              <a:t>Cristian</a:t>
            </a:r>
            <a:r>
              <a:rPr lang="en-US" b="0" dirty="0" smtClean="0"/>
              <a:t> </a:t>
            </a:r>
            <a:r>
              <a:rPr lang="en-US" b="0" dirty="0" err="1" smtClean="0"/>
              <a:t>Rabiti</a:t>
            </a:r>
            <a:endParaRPr lang="en-US" b="0" dirty="0"/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Samplers (non-Adaptive)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1478" y="1606293"/>
            <a:ext cx="7977511" cy="2551267"/>
          </a:xfrm>
        </p:spPr>
        <p:txBody>
          <a:bodyPr/>
          <a:lstStyle/>
          <a:p>
            <a:r>
              <a:rPr lang="en-US" dirty="0" smtClean="0"/>
              <a:t>Factorial Designs:</a:t>
            </a:r>
          </a:p>
          <a:p>
            <a:pPr lvl="1"/>
            <a:r>
              <a:rPr lang="en-US" dirty="0" smtClean="0"/>
              <a:t>General </a:t>
            </a:r>
            <a:r>
              <a:rPr lang="en-US" dirty="0"/>
              <a:t>Full Factorial </a:t>
            </a:r>
            <a:r>
              <a:rPr lang="en-US" dirty="0" smtClean="0"/>
              <a:t>(grid)</a:t>
            </a:r>
          </a:p>
          <a:p>
            <a:pPr lvl="1"/>
            <a:r>
              <a:rPr lang="en-US" dirty="0"/>
              <a:t>2-Level Fractional-</a:t>
            </a:r>
            <a:r>
              <a:rPr lang="en-US" dirty="0" smtClean="0"/>
              <a:t>Factorial</a:t>
            </a:r>
          </a:p>
          <a:p>
            <a:pPr lvl="1"/>
            <a:r>
              <a:rPr lang="en-US" dirty="0" err="1"/>
              <a:t>Plackett-</a:t>
            </a:r>
            <a:r>
              <a:rPr lang="en-US" dirty="0" err="1" smtClean="0"/>
              <a:t>Burman</a:t>
            </a:r>
            <a:endParaRPr lang="en-US" dirty="0" smtClean="0"/>
          </a:p>
          <a:p>
            <a:r>
              <a:rPr lang="en-US" dirty="0" smtClean="0"/>
              <a:t>Response Surface Designs:</a:t>
            </a:r>
          </a:p>
          <a:p>
            <a:pPr lvl="1"/>
            <a:r>
              <a:rPr lang="en-US" dirty="0"/>
              <a:t>Box-</a:t>
            </a:r>
            <a:r>
              <a:rPr lang="en-US" dirty="0" err="1" smtClean="0"/>
              <a:t>Behnken</a:t>
            </a:r>
            <a:endParaRPr lang="en-US" dirty="0" smtClean="0"/>
          </a:p>
          <a:p>
            <a:pPr lvl="1"/>
            <a:r>
              <a:rPr lang="en-US" dirty="0"/>
              <a:t>Central </a:t>
            </a:r>
            <a:r>
              <a:rPr lang="en-US" dirty="0" smtClean="0"/>
              <a:t>Composite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583610" y="6174135"/>
            <a:ext cx="3181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i="1" dirty="0">
                <a:ea typeface="MS PGothic" charset="0"/>
              </a:rPr>
              <a:t>Box-</a:t>
            </a:r>
            <a:r>
              <a:rPr lang="en-US" sz="2000" i="1" dirty="0" err="1" smtClean="0">
                <a:ea typeface="MS PGothic" charset="0"/>
              </a:rPr>
              <a:t>Behnken</a:t>
            </a:r>
            <a:endParaRPr lang="en-US" sz="2000" i="1" dirty="0">
              <a:ea typeface="MS PGothic" charset="0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3919508" y="4015066"/>
            <a:ext cx="2970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i="1" dirty="0">
                <a:ea typeface="MS PGothic" charset="0"/>
              </a:rPr>
              <a:t>Central </a:t>
            </a:r>
            <a:r>
              <a:rPr lang="en-US" sz="2000" i="1" dirty="0" smtClean="0">
                <a:ea typeface="MS PGothic" charset="0"/>
              </a:rPr>
              <a:t>Composite</a:t>
            </a:r>
            <a:endParaRPr lang="en-US" sz="2000" i="1" dirty="0">
              <a:ea typeface="MS PGothic" charset="0"/>
            </a:endParaRPr>
          </a:p>
        </p:txBody>
      </p:sp>
      <p:pic>
        <p:nvPicPr>
          <p:cNvPr id="7" name="Picture 6" descr="fig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92" y="1625864"/>
            <a:ext cx="2663496" cy="3097088"/>
          </a:xfrm>
          <a:prstGeom prst="rect">
            <a:avLst/>
          </a:prstGeom>
        </p:spPr>
      </p:pic>
      <p:pic>
        <p:nvPicPr>
          <p:cNvPr id="9" name="Picture 8" descr="b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" y="4165378"/>
            <a:ext cx="2421665" cy="24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Dynamic Event Trees (DET)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028669"/>
              </p:ext>
            </p:extLst>
          </p:nvPr>
        </p:nvGraphicFramePr>
        <p:xfrm>
          <a:off x="6467495" y="4343205"/>
          <a:ext cx="2676505" cy="1605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226956"/>
              </p:ext>
            </p:extLst>
          </p:nvPr>
        </p:nvGraphicFramePr>
        <p:xfrm>
          <a:off x="6234152" y="1689180"/>
          <a:ext cx="2909848" cy="1745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49298" y="3456987"/>
            <a:ext cx="1970545" cy="28977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Pipe failure pressure </a:t>
            </a:r>
            <a:endParaRPr lang="en-US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032727" y="6011367"/>
            <a:ext cx="1970545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dirty="0" smtClean="0"/>
              <a:t>Pipe failure pressure 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840224" y="5284796"/>
            <a:ext cx="0" cy="405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8178732" y="4856913"/>
            <a:ext cx="0" cy="8548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87581" y="4210307"/>
            <a:ext cx="10728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0943"/>
              </p:ext>
            </p:extLst>
          </p:nvPr>
        </p:nvGraphicFramePr>
        <p:xfrm>
          <a:off x="3520230" y="4339408"/>
          <a:ext cx="2252005" cy="1351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196217"/>
              </p:ext>
            </p:extLst>
          </p:nvPr>
        </p:nvGraphicFramePr>
        <p:xfrm>
          <a:off x="343013" y="4981664"/>
          <a:ext cx="2646967" cy="1588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/>
          <p:cNvCxnSpPr/>
          <p:nvPr/>
        </p:nvCxnSpPr>
        <p:spPr bwMode="auto">
          <a:xfrm>
            <a:off x="1201093" y="4933847"/>
            <a:ext cx="1303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129973" y="3517364"/>
            <a:ext cx="165002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57939" y="2900992"/>
            <a:ext cx="1303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776430" y="4168099"/>
            <a:ext cx="1303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850702" y="3882171"/>
            <a:ext cx="1970545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Failure @66% CDF </a:t>
            </a:r>
            <a:endParaRPr lang="en-US" sz="1600" i="1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285525" y="4644071"/>
            <a:ext cx="1970545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Failure @33% CDF </a:t>
            </a:r>
            <a:endParaRPr lang="en-US" sz="1600" i="1" dirty="0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1437440"/>
              </p:ext>
            </p:extLst>
          </p:nvPr>
        </p:nvGraphicFramePr>
        <p:xfrm>
          <a:off x="4039167" y="1532052"/>
          <a:ext cx="2031855" cy="1537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0" name="Straight Connector 19"/>
          <p:cNvCxnSpPr/>
          <p:nvPr/>
        </p:nvCxnSpPr>
        <p:spPr bwMode="auto">
          <a:xfrm>
            <a:off x="1150854" y="3517364"/>
            <a:ext cx="0" cy="6929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87581" y="4261107"/>
            <a:ext cx="11236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1203867" y="3568164"/>
            <a:ext cx="0" cy="6929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1203867" y="3578324"/>
            <a:ext cx="156597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2769044" y="2900992"/>
            <a:ext cx="0" cy="616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2780002" y="3558004"/>
            <a:ext cx="0" cy="616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87581" y="4322067"/>
            <a:ext cx="112367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1197255" y="4319088"/>
            <a:ext cx="0" cy="616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1214027" y="4933847"/>
            <a:ext cx="614773" cy="756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2778259" y="4168099"/>
            <a:ext cx="2291581" cy="393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849298" y="1506203"/>
            <a:ext cx="1970545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dirty="0" smtClean="0"/>
              <a:t>Probability </a:t>
            </a:r>
            <a:endParaRPr lang="en-US" sz="16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849298" y="3936416"/>
            <a:ext cx="2122945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dirty="0" smtClean="0"/>
              <a:t>Cumulative Distribution Function (CDF)</a:t>
            </a:r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4821247" y="2988185"/>
            <a:ext cx="546790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Time</a:t>
            </a:r>
            <a:endParaRPr lang="en-US" sz="1600" i="1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1363291" y="6479692"/>
            <a:ext cx="546790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Time</a:t>
            </a:r>
            <a:endParaRPr lang="en-US" sz="1600" i="1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4379886" y="5647763"/>
            <a:ext cx="546790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Time</a:t>
            </a:r>
            <a:endParaRPr lang="en-US" sz="1600" i="1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 rot="16200000">
            <a:off x="-110749" y="5696410"/>
            <a:ext cx="919690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Pressure</a:t>
            </a:r>
            <a:endParaRPr lang="en-US" sz="1600" i="1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 rot="16200000">
            <a:off x="3052873" y="4876797"/>
            <a:ext cx="919690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Pressure</a:t>
            </a:r>
            <a:endParaRPr lang="en-US" sz="1600" i="1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 rot="16200000">
            <a:off x="3587090" y="2151238"/>
            <a:ext cx="919690" cy="28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i="1" dirty="0" smtClean="0"/>
              <a:t>Pressure</a:t>
            </a:r>
            <a:endParaRPr lang="en-US" sz="16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3195216" y="3251712"/>
            <a:ext cx="3489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6"/>
                </a:solidFill>
                <a:latin typeface="Arial"/>
                <a:cs typeface="Arial"/>
              </a:rPr>
              <a:t>Stochastic system could not be </a:t>
            </a:r>
            <a:r>
              <a:rPr lang="en-US" sz="1600" i="1" dirty="0" smtClean="0">
                <a:solidFill>
                  <a:schemeClr val="accent6"/>
                </a:solidFill>
                <a:latin typeface="Arial"/>
                <a:cs typeface="Arial"/>
              </a:rPr>
              <a:t>fully controlled </a:t>
            </a:r>
            <a:r>
              <a:rPr lang="en-US" sz="1600" i="1" dirty="0">
                <a:solidFill>
                  <a:schemeClr val="accent6"/>
                </a:solidFill>
                <a:latin typeface="Arial"/>
                <a:cs typeface="Arial"/>
              </a:rPr>
              <a:t>by the initial </a:t>
            </a:r>
            <a:r>
              <a:rPr lang="en-US" sz="1600" i="1" dirty="0" smtClean="0">
                <a:solidFill>
                  <a:schemeClr val="accent6"/>
                </a:solidFill>
                <a:latin typeface="Arial"/>
                <a:cs typeface="Arial"/>
              </a:rPr>
              <a:t>condition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601" y="1381914"/>
            <a:ext cx="38144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>
                <a:solidFill>
                  <a:schemeClr val="accent6"/>
                </a:solidFill>
                <a:latin typeface="Arial"/>
                <a:cs typeface="Arial"/>
              </a:rPr>
              <a:t>Sampling is decided beforehand for “control variables”</a:t>
            </a:r>
          </a:p>
          <a:p>
            <a:pPr algn="just"/>
            <a:r>
              <a:rPr lang="en-US" sz="1600" i="1" dirty="0" smtClean="0">
                <a:solidFill>
                  <a:schemeClr val="accent6"/>
                </a:solidFill>
                <a:latin typeface="Arial"/>
                <a:cs typeface="Arial"/>
              </a:rPr>
              <a:t>the corresponding simulation is run only if the physics triggers the control variable</a:t>
            </a:r>
          </a:p>
          <a:p>
            <a:pPr algn="just"/>
            <a:r>
              <a:rPr lang="en-US" sz="1600" i="1" dirty="0" smtClean="0">
                <a:solidFill>
                  <a:schemeClr val="accent6"/>
                </a:solidFill>
                <a:latin typeface="Arial"/>
                <a:cs typeface="Arial"/>
              </a:rPr>
              <a:t>DET can be used in a mixed fashion with any of the other sampler</a:t>
            </a:r>
          </a:p>
          <a:p>
            <a:pPr marL="285750" indent="-285750" algn="just">
              <a:buFont typeface="Arial"/>
              <a:buChar char="•"/>
            </a:pPr>
            <a:endParaRPr lang="en-US" sz="1600" i="1" dirty="0" smtClean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89980" y="6160506"/>
            <a:ext cx="38144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i="1" dirty="0" smtClean="0">
                <a:solidFill>
                  <a:schemeClr val="accent6"/>
                </a:solidFill>
                <a:latin typeface="Arial"/>
                <a:cs typeface="Arial"/>
              </a:rPr>
              <a:t>DET available with RELAP5-3D, MAAP, RELAP-7</a:t>
            </a:r>
          </a:p>
        </p:txBody>
      </p:sp>
    </p:spTree>
    <p:extLst>
      <p:ext uri="{BB962C8B-B14F-4D97-AF65-F5344CB8AC3E}">
        <p14:creationId xmlns:p14="http://schemas.microsoft.com/office/powerpoint/2010/main" val="23840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Adaptive Sampler: Reliability Surfaces Finder</a:t>
            </a:r>
            <a:endParaRPr lang="en-US" dirty="0"/>
          </a:p>
        </p:txBody>
      </p:sp>
      <p:pic>
        <p:nvPicPr>
          <p:cNvPr id="4" name="Picture 3" descr="limitSurfPlot_scatter-scat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0" y="1966913"/>
            <a:ext cx="6172200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2492375" y="4270375"/>
            <a:ext cx="2397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i="1">
                <a:solidFill>
                  <a:srgbClr val="800000"/>
                </a:solidFill>
              </a:rPr>
              <a:t>High Risk Direction</a:t>
            </a:r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044700" y="4608513"/>
            <a:ext cx="996950" cy="508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H="1" flipV="1">
            <a:off x="1454150" y="3890963"/>
            <a:ext cx="590550" cy="12509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50888" y="5116513"/>
            <a:ext cx="14049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i="1">
                <a:solidFill>
                  <a:srgbClr val="800000"/>
                </a:solidFill>
              </a:rPr>
              <a:t>Risk Neutral Direction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65338" y="3081338"/>
            <a:ext cx="27987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i="1" dirty="0">
                <a:solidFill>
                  <a:srgbClr val="262699"/>
                </a:solidFill>
                <a:latin typeface="+mj-lt"/>
              </a:rPr>
              <a:t>Trying to avoid high temperature regions</a:t>
            </a:r>
          </a:p>
        </p:txBody>
      </p:sp>
      <p:sp>
        <p:nvSpPr>
          <p:cNvPr id="11" name="TextBox 18"/>
          <p:cNvSpPr txBox="1">
            <a:spLocks noChangeArrowheads="1"/>
          </p:cNvSpPr>
          <p:nvPr/>
        </p:nvSpPr>
        <p:spPr bwMode="auto">
          <a:xfrm>
            <a:off x="3527425" y="4824413"/>
            <a:ext cx="2644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i="1">
                <a:solidFill>
                  <a:srgbClr val="800000"/>
                </a:solidFill>
              </a:rPr>
              <a:t>Excessive Temperature Region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2200" y="2294058"/>
            <a:ext cx="30138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The sampler seeks to determine a region in the input parameter space for which a given condition is satisfied</a:t>
            </a:r>
          </a:p>
          <a:p>
            <a:pPr marL="285750" indent="-285750">
              <a:buFont typeface="Arial"/>
              <a:buChar char="•"/>
            </a:pPr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Used to determine operative safe regions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68707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Adaptive Stochastic Polynomials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Valuable when the parametric space is &lt;10-15 variables</a:t>
            </a:r>
          </a:p>
          <a:p>
            <a:endParaRPr lang="en-US" dirty="0"/>
          </a:p>
          <a:p>
            <a:r>
              <a:rPr lang="en-US" dirty="0" smtClean="0"/>
              <a:t>Selectively choose the sampling points to construct a polynomial representation of the system response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2D2G_meanconv_aniso_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2" y="3001721"/>
            <a:ext cx="4955736" cy="3716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0095" y="3325109"/>
            <a:ext cx="30138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The plots shows how many evaluations are necessary to assess the mean of a variable depending from five stochastic parameters</a:t>
            </a:r>
          </a:p>
          <a:p>
            <a:endParaRPr lang="en-US" sz="1600" b="1" i="1" dirty="0" smtClean="0">
              <a:solidFill>
                <a:schemeClr val="accent6"/>
              </a:solidFill>
              <a:latin typeface="Arial"/>
              <a:cs typeface="Arial"/>
            </a:endParaRPr>
          </a:p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Monte Carlo</a:t>
            </a:r>
          </a:p>
          <a:p>
            <a:pPr marL="285750" indent="-285750">
              <a:buFont typeface="Arial"/>
              <a:buChar char="•"/>
            </a:pPr>
            <a:endParaRPr lang="en-US" sz="1600" b="1" i="1" dirty="0">
              <a:solidFill>
                <a:schemeClr val="accent6"/>
              </a:solidFill>
              <a:latin typeface="Arial"/>
              <a:cs typeface="Arial"/>
            </a:endParaRPr>
          </a:p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Adaptive</a:t>
            </a:r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H="1" flipV="1">
            <a:off x="4104105" y="4608513"/>
            <a:ext cx="1390317" cy="36454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 flipV="1">
            <a:off x="1884947" y="4973053"/>
            <a:ext cx="3609475" cy="46789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32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Input Sampler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544543"/>
            <a:ext cx="9143999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&lt;limit&gt;</a:t>
            </a:r>
            <a:r>
              <a:rPr lang="en-US" sz="1400" dirty="0" smtClean="0">
                <a:latin typeface="Courier"/>
                <a:cs typeface="Courier"/>
              </a:rPr>
              <a:t>5000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limit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lvl="1"/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x’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distribution&gt;</a:t>
            </a:r>
            <a:r>
              <a:rPr lang="en-US" sz="1400" dirty="0" err="1" smtClean="0"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pPr lvl="1"/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171450" algn="l"/>
              </a:tabLst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latin typeface="Courier"/>
                <a:cs typeface="Courier"/>
              </a:rPr>
              <a:t>0.1 0.9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marL="0" lvl="1"/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Run Info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266860" y="211708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05578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Queuing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4" y="1743798"/>
            <a:ext cx="7124282" cy="48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 bwMode="auto">
          <a:xfrm>
            <a:off x="187146" y="2807368"/>
            <a:ext cx="1243274" cy="38298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sz="1800" dirty="0" smtClean="0"/>
              <a:t>Queuing strategies is used to take advantage of modern 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55004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Parallel Environment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98649" y="4373335"/>
            <a:ext cx="1941987" cy="8826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RAVEN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JobHandler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251833" y="3217285"/>
            <a:ext cx="1019401" cy="4385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Job 1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251833" y="4081538"/>
            <a:ext cx="1019401" cy="4385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Job 2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251833" y="4991352"/>
            <a:ext cx="1019401" cy="4385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Job ...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251833" y="5946722"/>
            <a:ext cx="1019401" cy="43850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Job N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 bwMode="auto">
          <a:xfrm flipV="1">
            <a:off x="2340636" y="3436536"/>
            <a:ext cx="911197" cy="137814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7" idx="1"/>
          </p:cNvCxnSpPr>
          <p:nvPr/>
        </p:nvCxnSpPr>
        <p:spPr bwMode="auto">
          <a:xfrm>
            <a:off x="2340636" y="4814685"/>
            <a:ext cx="911197" cy="39591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 bwMode="auto">
          <a:xfrm flipV="1">
            <a:off x="2340636" y="4300789"/>
            <a:ext cx="911197" cy="5138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8" idx="1"/>
          </p:cNvCxnSpPr>
          <p:nvPr/>
        </p:nvCxnSpPr>
        <p:spPr bwMode="auto">
          <a:xfrm>
            <a:off x="2340636" y="4814685"/>
            <a:ext cx="911197" cy="13512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69431" y="6413848"/>
            <a:ext cx="150939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/>
              <a:t>Batch Size</a:t>
            </a:r>
          </a:p>
        </p:txBody>
      </p:sp>
      <p:cxnSp>
        <p:nvCxnSpPr>
          <p:cNvPr id="14" name="Straight Arrow Connector 13"/>
          <p:cNvCxnSpPr>
            <a:stCxn id="7" idx="3"/>
          </p:cNvCxnSpPr>
          <p:nvPr/>
        </p:nvCxnSpPr>
        <p:spPr bwMode="auto">
          <a:xfrm flipV="1">
            <a:off x="4271234" y="3877885"/>
            <a:ext cx="797297" cy="133271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</p:cNvCxnSpPr>
          <p:nvPr/>
        </p:nvCxnSpPr>
        <p:spPr bwMode="auto">
          <a:xfrm flipV="1">
            <a:off x="4271234" y="4732110"/>
            <a:ext cx="848552" cy="47849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20" idx="1"/>
          </p:cNvCxnSpPr>
          <p:nvPr/>
        </p:nvCxnSpPr>
        <p:spPr bwMode="auto">
          <a:xfrm>
            <a:off x="4271234" y="5210603"/>
            <a:ext cx="848552" cy="43850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21" idx="1"/>
          </p:cNvCxnSpPr>
          <p:nvPr/>
        </p:nvCxnSpPr>
        <p:spPr bwMode="auto">
          <a:xfrm>
            <a:off x="4271234" y="5210603"/>
            <a:ext cx="848552" cy="138124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auto">
          <a:xfrm>
            <a:off x="5068531" y="3658634"/>
            <a:ext cx="1164238" cy="438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MPI 1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119786" y="4520040"/>
            <a:ext cx="1112983" cy="438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MPI 2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119786" y="5429854"/>
            <a:ext cx="1112983" cy="438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MPI ..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119786" y="6372600"/>
            <a:ext cx="1112983" cy="4385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MPI M</a:t>
            </a:r>
          </a:p>
        </p:txBody>
      </p:sp>
      <p:cxnSp>
        <p:nvCxnSpPr>
          <p:cNvPr id="22" name="Straight Arrow Connector 21"/>
          <p:cNvCxnSpPr>
            <a:stCxn id="19" idx="3"/>
          </p:cNvCxnSpPr>
          <p:nvPr/>
        </p:nvCxnSpPr>
        <p:spPr bwMode="auto">
          <a:xfrm flipV="1">
            <a:off x="6232769" y="3399392"/>
            <a:ext cx="703715" cy="133989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</p:cNvCxnSpPr>
          <p:nvPr/>
        </p:nvCxnSpPr>
        <p:spPr bwMode="auto">
          <a:xfrm flipV="1">
            <a:off x="6232769" y="4253618"/>
            <a:ext cx="754970" cy="48567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</p:cNvCxnSpPr>
          <p:nvPr/>
        </p:nvCxnSpPr>
        <p:spPr bwMode="auto">
          <a:xfrm>
            <a:off x="6232769" y="4739291"/>
            <a:ext cx="754970" cy="43132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</p:cNvCxnSpPr>
          <p:nvPr/>
        </p:nvCxnSpPr>
        <p:spPr bwMode="auto">
          <a:xfrm>
            <a:off x="6232769" y="4739291"/>
            <a:ext cx="754970" cy="13740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 bwMode="auto">
          <a:xfrm>
            <a:off x="6936484" y="3220132"/>
            <a:ext cx="1435135" cy="4385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Thread 1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6987739" y="4081538"/>
            <a:ext cx="1435135" cy="4385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Thread 2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6987739" y="4938736"/>
            <a:ext cx="1435135" cy="4385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Thread ..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6987739" y="5780211"/>
            <a:ext cx="1435135" cy="43850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Thread J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5613" y="1598614"/>
            <a:ext cx="8231187" cy="1226022"/>
          </a:xfrm>
        </p:spPr>
        <p:txBody>
          <a:bodyPr/>
          <a:lstStyle/>
          <a:p>
            <a:r>
              <a:rPr lang="en-US" dirty="0" smtClean="0"/>
              <a:t>Modern codes are already parallel using MPI and multithreading</a:t>
            </a:r>
          </a:p>
          <a:p>
            <a:r>
              <a:rPr lang="en-US" dirty="0" smtClean="0"/>
              <a:t>RAVEN manages concurrent runs of already parallel codes by sub-process (single nodes) or interfacing with the queuing software present in the environment (PBS professional implemented, API available for other software)</a:t>
            </a:r>
          </a:p>
        </p:txBody>
      </p:sp>
    </p:spTree>
    <p:extLst>
      <p:ext uri="{BB962C8B-B14F-4D97-AF65-F5344CB8AC3E}">
        <p14:creationId xmlns:p14="http://schemas.microsoft.com/office/powerpoint/2010/main" val="399443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Input: Step and </a:t>
            </a:r>
            <a:r>
              <a:rPr lang="en-US" dirty="0" err="1" smtClean="0"/>
              <a:t>RunInfo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78" y="3118396"/>
            <a:ext cx="8525285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Sequence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runMC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/Sequence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fr-FR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runMC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‘Files’      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‘’ 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inputFile.i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‘Models’  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‘Code’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latin typeface="Courier"/>
                <a:cs typeface="Courier"/>
              </a:rPr>
              <a:t>RELAP5-3D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‘Samplers’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MonteCarlo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outMC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rgbClr val="A6A6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Run Info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266860" y="211708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470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Models API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4" y="1743798"/>
            <a:ext cx="7124282" cy="48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 bwMode="auto">
          <a:xfrm>
            <a:off x="1483882" y="2473156"/>
            <a:ext cx="5013170" cy="144379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sz="1800" dirty="0" smtClean="0"/>
              <a:t>Model APIs is the way in which RAVEN access a physical model</a:t>
            </a:r>
          </a:p>
        </p:txBody>
      </p:sp>
    </p:spTree>
    <p:extLst>
      <p:ext uri="{BB962C8B-B14F-4D97-AF65-F5344CB8AC3E}">
        <p14:creationId xmlns:p14="http://schemas.microsoft.com/office/powerpoint/2010/main" val="350060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RAVEN support three different models: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ROM (Reduced Order Models). This type of models are constitute by already trained supervised learning algorithms (RAVEN can use data sets for their training)</a:t>
            </a:r>
          </a:p>
          <a:p>
            <a:endParaRPr lang="en-US" dirty="0" smtClean="0"/>
          </a:p>
          <a:p>
            <a:r>
              <a:rPr lang="en-US" dirty="0" smtClean="0"/>
              <a:t>External Models. External models are made of python code that use directly the “model” class</a:t>
            </a:r>
          </a:p>
          <a:p>
            <a:endParaRPr lang="en-US" dirty="0" smtClean="0"/>
          </a:p>
          <a:p>
            <a:r>
              <a:rPr lang="en-US" dirty="0" smtClean="0"/>
              <a:t>External codes. These are classical third parties codes. The API requires the implementation of writing/reading to/from the input/output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1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RAVEN Structure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8" y="1464237"/>
            <a:ext cx="7550764" cy="5186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88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58175" cy="377026"/>
          </a:xfrm>
        </p:spPr>
        <p:txBody>
          <a:bodyPr/>
          <a:lstStyle/>
          <a:p>
            <a:r>
              <a:rPr lang="en-US" dirty="0" smtClean="0"/>
              <a:t>Available ROMs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Nearest </a:t>
            </a:r>
            <a:r>
              <a:rPr lang="en-US" dirty="0">
                <a:solidFill>
                  <a:srgbClr val="000000"/>
                </a:solidFill>
              </a:rPr>
              <a:t>neighbor (</a:t>
            </a:r>
            <a:r>
              <a:rPr lang="en-US" dirty="0" smtClean="0">
                <a:solidFill>
                  <a:srgbClr val="000000"/>
                </a:solidFill>
              </a:rPr>
              <a:t>KD-Tree based)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Support vector machine: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Polynomial kernel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Gaussian Kernels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Radial basis functions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Micro Sphere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Inverse Weight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N-Dimensional spline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Gaussian process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Polynomial (stochastic and not)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Linear </a:t>
            </a:r>
            <a:r>
              <a:rPr lang="en-US" dirty="0" err="1" smtClean="0">
                <a:solidFill>
                  <a:srgbClr val="000000"/>
                </a:solidFill>
              </a:rPr>
              <a:t>regressors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Many more (</a:t>
            </a:r>
            <a:r>
              <a:rPr lang="en-US" i="1" dirty="0">
                <a:solidFill>
                  <a:srgbClr val="000000"/>
                </a:solidFill>
                <a:hlinkClick r:id="rId2"/>
              </a:rPr>
              <a:t>http://scikit-learn.org/stable/supervised_learning.html</a:t>
            </a:r>
            <a:r>
              <a:rPr lang="en-US" i="1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Ensemble models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0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Model APIs</a:t>
            </a:r>
            <a:endParaRPr lang="en-US" dirty="0"/>
          </a:p>
        </p:txBody>
      </p:sp>
      <p:sp>
        <p:nvSpPr>
          <p:cNvPr id="6" name="Left Bracket 5"/>
          <p:cNvSpPr/>
          <p:nvPr/>
        </p:nvSpPr>
        <p:spPr bwMode="auto">
          <a:xfrm>
            <a:off x="1039323" y="2753629"/>
            <a:ext cx="922422" cy="2286000"/>
          </a:xfrm>
          <a:prstGeom prst="leftBracke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112" y="2309129"/>
            <a:ext cx="16844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Base Model Class</a:t>
            </a:r>
          </a:p>
        </p:txBody>
      </p:sp>
      <p:sp>
        <p:nvSpPr>
          <p:cNvPr id="10" name="Bent Arrow 9"/>
          <p:cNvSpPr/>
          <p:nvPr/>
        </p:nvSpPr>
        <p:spPr bwMode="auto">
          <a:xfrm rot="10800000">
            <a:off x="1417052" y="2442813"/>
            <a:ext cx="2005262" cy="194588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Bent Arrow 10"/>
          <p:cNvSpPr/>
          <p:nvPr/>
        </p:nvSpPr>
        <p:spPr bwMode="auto">
          <a:xfrm rot="10800000" flipV="1">
            <a:off x="1417050" y="3420858"/>
            <a:ext cx="2005263" cy="1901566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>
            <a:off x="1417052" y="3420858"/>
            <a:ext cx="2352841" cy="963715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681017" y="1533760"/>
            <a:ext cx="3091508" cy="909053"/>
          </a:xfrm>
          <a:prstGeom prst="roundRect">
            <a:avLst/>
          </a:prstGeom>
          <a:solidFill>
            <a:srgbClr val="7878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/>
                <a:cs typeface="Arial"/>
              </a:rPr>
              <a:t>ROM: Supervised Learning algorithms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2314" y="2442813"/>
            <a:ext cx="4371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ROM API. This API is build to match the standard interface to use the supervised algorithms of the </a:t>
            </a:r>
            <a:r>
              <a:rPr lang="en-US" sz="1600" b="1" i="1" dirty="0" err="1" smtClean="0">
                <a:solidFill>
                  <a:schemeClr val="accent6"/>
                </a:solidFill>
                <a:latin typeface="Arial"/>
                <a:cs typeface="Arial"/>
              </a:rPr>
              <a:t>scikit</a:t>
            </a:r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-learning library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769893" y="3435416"/>
            <a:ext cx="3091508" cy="909053"/>
          </a:xfrm>
          <a:prstGeom prst="roundRect">
            <a:avLst/>
          </a:prstGeom>
          <a:solidFill>
            <a:srgbClr val="7878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External Models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1401" y="3435416"/>
            <a:ext cx="228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The model in python is directly callable form RAVEN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681017" y="5322424"/>
            <a:ext cx="3091508" cy="909053"/>
          </a:xfrm>
          <a:prstGeom prst="roundRect">
            <a:avLst/>
          </a:prstGeom>
          <a:solidFill>
            <a:srgbClr val="7878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/>
                <a:cs typeface="Arial"/>
              </a:rPr>
              <a:t>External Code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2418" y="4302908"/>
            <a:ext cx="4371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Code API. This API requires the capability to write code input files and read output files. A generic implementation using wild card is available </a:t>
            </a:r>
          </a:p>
        </p:txBody>
      </p:sp>
      <p:sp>
        <p:nvSpPr>
          <p:cNvPr id="20" name="Right Arrow 19"/>
          <p:cNvSpPr/>
          <p:nvPr/>
        </p:nvSpPr>
        <p:spPr bwMode="auto">
          <a:xfrm>
            <a:off x="4772525" y="5628105"/>
            <a:ext cx="467896" cy="2673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40421" y="5603152"/>
            <a:ext cx="2967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Generic interface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2975364" y="6277372"/>
            <a:ext cx="359156" cy="2673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6594" y="6515103"/>
            <a:ext cx="123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Relap5-3D</a:t>
            </a: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3943237" y="6277371"/>
            <a:ext cx="359156" cy="2673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22294" y="6519446"/>
            <a:ext cx="85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MAAP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41491" y="6520840"/>
            <a:ext cx="1032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>
                <a:solidFill>
                  <a:schemeClr val="accent6"/>
                </a:solidFill>
                <a:latin typeface="Arial"/>
                <a:cs typeface="Arial"/>
              </a:rPr>
              <a:t>Melcor</a:t>
            </a:r>
            <a:endParaRPr lang="en-US" sz="1600" b="1" i="1" dirty="0" smtClean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5400000">
            <a:off x="2090374" y="6277373"/>
            <a:ext cx="359156" cy="2673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10800000">
            <a:off x="1321861" y="5603152"/>
            <a:ext cx="359156" cy="2673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199" y="5344815"/>
            <a:ext cx="1550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accent6"/>
                </a:solidFill>
                <a:latin typeface="Arial"/>
                <a:cs typeface="Arial"/>
              </a:rPr>
              <a:t>MOOSE based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2622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Ensemble model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115888" y="1536700"/>
            <a:ext cx="9028112" cy="18034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Multiple “models” can be assembled together and treated as a single one</a:t>
            </a:r>
          </a:p>
          <a:p>
            <a:r>
              <a:rPr lang="en-US" dirty="0" smtClean="0">
                <a:latin typeface="Arial" charset="0"/>
              </a:rPr>
              <a:t>Models can be completely heterogeneous (code, external models, ROM)</a:t>
            </a:r>
          </a:p>
          <a:p>
            <a:r>
              <a:rPr lang="en-US" dirty="0" smtClean="0">
                <a:latin typeface="Arial" charset="0"/>
              </a:rPr>
              <a:t>RAVEN acts as a hub for the information exchange</a:t>
            </a:r>
          </a:p>
          <a:p>
            <a:r>
              <a:rPr lang="en-US" dirty="0" smtClean="0">
                <a:latin typeface="Arial" charset="0"/>
              </a:rPr>
              <a:t>Information passed between “models” could be:</a:t>
            </a:r>
          </a:p>
          <a:p>
            <a:pPr lvl="1"/>
            <a:r>
              <a:rPr lang="en-US" dirty="0" smtClean="0">
                <a:latin typeface="Arial" charset="0"/>
              </a:rPr>
              <a:t>Set of lump values</a:t>
            </a:r>
          </a:p>
          <a:p>
            <a:pPr lvl="1"/>
            <a:r>
              <a:rPr lang="en-US" i="1" dirty="0" smtClean="0">
                <a:latin typeface="Arial" charset="0"/>
              </a:rPr>
              <a:t>Set of time series (being currently finalized)</a:t>
            </a:r>
          </a:p>
        </p:txBody>
      </p:sp>
      <p:sp>
        <p:nvSpPr>
          <p:cNvPr id="5" name="Left Bracket 4"/>
          <p:cNvSpPr/>
          <p:nvPr/>
        </p:nvSpPr>
        <p:spPr bwMode="auto">
          <a:xfrm rot="5400000">
            <a:off x="1481526" y="4556274"/>
            <a:ext cx="441424" cy="1782428"/>
          </a:xfrm>
          <a:prstGeom prst="leftBracke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Model</a:t>
            </a:r>
          </a:p>
        </p:txBody>
      </p:sp>
      <p:sp>
        <p:nvSpPr>
          <p:cNvPr id="6" name="Left Bracket 5"/>
          <p:cNvSpPr/>
          <p:nvPr/>
        </p:nvSpPr>
        <p:spPr bwMode="auto">
          <a:xfrm rot="5400000">
            <a:off x="4080351" y="4556274"/>
            <a:ext cx="441424" cy="1782428"/>
          </a:xfrm>
          <a:prstGeom prst="leftBracke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Model</a:t>
            </a:r>
          </a:p>
        </p:txBody>
      </p:sp>
      <p:sp>
        <p:nvSpPr>
          <p:cNvPr id="7" name="Left Bracket 6"/>
          <p:cNvSpPr/>
          <p:nvPr/>
        </p:nvSpPr>
        <p:spPr bwMode="auto">
          <a:xfrm rot="5400000">
            <a:off x="6473303" y="4561355"/>
            <a:ext cx="441424" cy="1782428"/>
          </a:xfrm>
          <a:prstGeom prst="leftBracke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Model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617579" y="4478421"/>
            <a:ext cx="1725430" cy="7483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" name="Straight Arrow Connector 9"/>
          <p:cNvCxnSpPr>
            <a:stCxn id="6" idx="1"/>
          </p:cNvCxnSpPr>
          <p:nvPr/>
        </p:nvCxnSpPr>
        <p:spPr bwMode="auto">
          <a:xfrm flipV="1">
            <a:off x="4301063" y="4630822"/>
            <a:ext cx="0" cy="595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5334000" y="4478421"/>
            <a:ext cx="1235243" cy="748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3343009" y="3721769"/>
            <a:ext cx="1990991" cy="909053"/>
          </a:xfrm>
          <a:prstGeom prst="roundRect">
            <a:avLst/>
          </a:prstGeom>
          <a:solidFill>
            <a:srgbClr val="7878D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Ensemble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 model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3035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180" y="2699957"/>
            <a:ext cx="8770762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PythonModule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./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r>
              <a:rPr lang="en-US" sz="1400" dirty="0" err="1" smtClean="0">
                <a:latin typeface="Courier"/>
                <a:cs typeface="Courier"/>
              </a:rPr>
              <a:t>x,y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r>
              <a:rPr lang="en-US" dirty="0" smtClean="0"/>
              <a:t>Input: Models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Run Info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266860" y="211708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22720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4" y="1743798"/>
            <a:ext cx="7124282" cy="48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 bwMode="auto">
          <a:xfrm>
            <a:off x="5641458" y="4291261"/>
            <a:ext cx="2219169" cy="85583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sz="1800" dirty="0" smtClean="0"/>
              <a:t>RAVEN has its own internal data structure but also used HDF5 and CSV</a:t>
            </a:r>
          </a:p>
        </p:txBody>
      </p:sp>
    </p:spTree>
    <p:extLst>
      <p:ext uri="{BB962C8B-B14F-4D97-AF65-F5344CB8AC3E}">
        <p14:creationId xmlns:p14="http://schemas.microsoft.com/office/powerpoint/2010/main" val="213659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495" y="3007402"/>
            <a:ext cx="8770762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outSampler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 smtClean="0">
                <a:latin typeface="Courier"/>
                <a:cs typeface="Courier"/>
              </a:rPr>
              <a:t>x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 smtClean="0">
                <a:latin typeface="Courier"/>
                <a:cs typeface="Courier"/>
              </a:rPr>
              <a:t>y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out_ROM4_db’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‘overwrite’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out_ROM5_db’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‘overwrite’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pathToDatabase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/’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‘read’ 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pathToDatabase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/'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   </a:t>
            </a: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r>
              <a:rPr lang="en-US" dirty="0" smtClean="0"/>
              <a:t>Input: Data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3195053" y="4558625"/>
            <a:ext cx="668422" cy="614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 bwMode="auto">
          <a:xfrm>
            <a:off x="3975400" y="4369038"/>
            <a:ext cx="3604495" cy="37917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Database that is going to be created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3975400" y="4852730"/>
            <a:ext cx="355969" cy="588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3975400" y="6350244"/>
            <a:ext cx="4486811" cy="37917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 smtClean="0">
                <a:latin typeface="+mn-lt"/>
              </a:rPr>
              <a:t>Existing database that is going to be retrieved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3074737" y="5815256"/>
            <a:ext cx="788738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3182279" y="1639184"/>
            <a:ext cx="1389721" cy="311335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792558" y="163918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2837" y="163918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Run Info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877139" y="1956370"/>
            <a:ext cx="1389721" cy="311335"/>
          </a:xfrm>
          <a:prstGeom prst="rect">
            <a:avLst/>
          </a:prstGeom>
          <a:solidFill>
            <a:srgbClr val="D9D9D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572000" y="163918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961721" y="163918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7351442" y="163918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266860" y="195667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39545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Post Processing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4" y="1743798"/>
            <a:ext cx="7124282" cy="48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 bwMode="auto">
          <a:xfrm>
            <a:off x="5641458" y="5307261"/>
            <a:ext cx="2219169" cy="85583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sz="1800" dirty="0" smtClean="0"/>
              <a:t>Interpretation of large data is a new challenge in large probabilistic analysis</a:t>
            </a:r>
          </a:p>
        </p:txBody>
      </p:sp>
    </p:spTree>
    <p:extLst>
      <p:ext uri="{BB962C8B-B14F-4D97-AF65-F5344CB8AC3E}">
        <p14:creationId xmlns:p14="http://schemas.microsoft.com/office/powerpoint/2010/main" val="217537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58175" cy="377026"/>
          </a:xfrm>
        </p:spPr>
        <p:txBody>
          <a:bodyPr/>
          <a:lstStyle/>
          <a:p>
            <a:r>
              <a:rPr lang="en-US" dirty="0" smtClean="0"/>
              <a:t>Statistical Post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Statistical characterization of the output (</a:t>
            </a:r>
            <a:r>
              <a:rPr lang="en-US" i="1" dirty="0" smtClean="0">
                <a:solidFill>
                  <a:srgbClr val="000000"/>
                </a:solidFill>
              </a:rPr>
              <a:t>uncertainty propagation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Mean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Sigma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Skewness</a:t>
            </a:r>
            <a:r>
              <a:rPr lang="en-US" dirty="0" smtClean="0">
                <a:solidFill>
                  <a:srgbClr val="000000"/>
                </a:solidFill>
              </a:rPr>
              <a:t> (asymmetry)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Kurtosis (more/less peaked than a standard normal)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nput/output </a:t>
            </a:r>
            <a:r>
              <a:rPr lang="en-US" dirty="0">
                <a:solidFill>
                  <a:srgbClr val="000000"/>
                </a:solidFill>
              </a:rPr>
              <a:t>relationship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i="1" dirty="0" smtClean="0">
                <a:solidFill>
                  <a:srgbClr val="000000"/>
                </a:solidFill>
              </a:rPr>
              <a:t>ranking/sensitivity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Correlation matrix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Covariance matrix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Sensitivity matrix (multidimensional linear regression)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Normalized sensitivity matrix (% change of the response / % change in the answer)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0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58175" cy="377026"/>
          </a:xfrm>
        </p:spPr>
        <p:txBody>
          <a:bodyPr/>
          <a:lstStyle/>
          <a:p>
            <a:r>
              <a:rPr lang="en-US" dirty="0" smtClean="0"/>
              <a:t>Classical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RAVEN gives access to several data mining algorithms for data </a:t>
            </a:r>
            <a:r>
              <a:rPr lang="en-US" dirty="0" smtClean="0"/>
              <a:t>post-processing </a:t>
            </a:r>
            <a:r>
              <a:rPr lang="en-US" dirty="0"/>
              <a:t>via implementation of APIs between RAVEN and </a:t>
            </a:r>
            <a:r>
              <a:rPr lang="en-US" dirty="0" err="1" smtClean="0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  <a:r>
              <a:rPr lang="en-US" baseline="30000" dirty="0" smtClean="0"/>
              <a:t>*</a:t>
            </a:r>
          </a:p>
          <a:p>
            <a:endParaRPr lang="en-US" dirty="0" smtClean="0"/>
          </a:p>
          <a:p>
            <a:r>
              <a:rPr lang="en-US" dirty="0" smtClean="0"/>
              <a:t>Cardinality Reduction algorithms aim </a:t>
            </a:r>
            <a:r>
              <a:rPr lang="en-US" dirty="0"/>
              <a:t>to recognize commonalities among the </a:t>
            </a:r>
            <a:r>
              <a:rPr lang="en-US" dirty="0" smtClean="0"/>
              <a:t>data -  Clustering, Gaussian Mixture Models, etc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Dimensionality Reduction algorithms are used to reduce the number </a:t>
            </a:r>
            <a:r>
              <a:rPr lang="en-US" dirty="0"/>
              <a:t>of </a:t>
            </a:r>
            <a:r>
              <a:rPr lang="en-US" dirty="0" smtClean="0"/>
              <a:t>degrees </a:t>
            </a:r>
            <a:r>
              <a:rPr lang="en-US" dirty="0"/>
              <a:t>of </a:t>
            </a:r>
            <a:r>
              <a:rPr lang="en-US" dirty="0" smtClean="0"/>
              <a:t>freedom in the data under consideration – Manifold Learning, Decomposing Signals in Components, etc.</a:t>
            </a:r>
          </a:p>
          <a:p>
            <a:endParaRPr lang="en-US" dirty="0"/>
          </a:p>
          <a:p>
            <a:r>
              <a:rPr lang="en-US" dirty="0" smtClean="0"/>
              <a:t>RAVEN extends all the data mining algorithms to perform time dependent data mining 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79192" y="5831754"/>
            <a:ext cx="3864811" cy="1025280"/>
            <a:chOff x="5279192" y="5831754"/>
            <a:chExt cx="3864811" cy="1025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502" y="5831754"/>
              <a:ext cx="1877501" cy="101669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79192" y="6518480"/>
              <a:ext cx="1987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aseline="30000" dirty="0"/>
                <a:t>*</a:t>
              </a:r>
              <a:r>
                <a:rPr lang="en-US" sz="1600" dirty="0"/>
                <a:t>http://</a:t>
              </a:r>
              <a:r>
                <a:rPr lang="en-US" sz="1600" dirty="0" err="1"/>
                <a:t>scikit-</a:t>
              </a:r>
              <a:r>
                <a:rPr lang="en-US" sz="1600" dirty="0" err="1" smtClean="0"/>
                <a:t>learn.org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64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Input: Basic Statistics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792" y="2641327"/>
            <a:ext cx="8762928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StatisticsOutput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what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all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/what&gt;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parameters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y1,y2,y3,y4,y5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/parameters&gt; 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'PP'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&lt;Input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outMC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'Models'   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PostProcessor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StatisticsOutput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'Files'    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''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output_basicStatistics.csv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rgbClr val="A6A6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Run Info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rgbClr val="A6A6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66860" y="211708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99172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Capabilities vs. Needs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84212"/>
              </p:ext>
            </p:extLst>
          </p:nvPr>
        </p:nvGraphicFramePr>
        <p:xfrm>
          <a:off x="142324" y="1573857"/>
          <a:ext cx="8795442" cy="502181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16413"/>
                <a:gridCol w="1296737"/>
                <a:gridCol w="922421"/>
                <a:gridCol w="1243263"/>
                <a:gridCol w="1097497"/>
                <a:gridCol w="1116609"/>
                <a:gridCol w="1202502"/>
              </a:tblGrid>
              <a:tr h="41818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Algorithms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User Cases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936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Uncertainty Quantification</a:t>
                      </a:r>
                      <a:r>
                        <a:rPr lang="en-US" sz="1300" b="1" baseline="0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1300" dirty="0" smtClean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Risk Analysis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Risk Management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Validation</a:t>
                      </a:r>
                      <a:endParaRPr lang="en-US" sz="1300" dirty="0" smtClean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Experiment</a:t>
                      </a:r>
                      <a:r>
                        <a:rPr lang="en-US" sz="1300" b="1" baseline="0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 design</a:t>
                      </a:r>
                      <a:endParaRPr lang="en-US" sz="1300" dirty="0" smtClean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  <a:t>Optimization</a:t>
                      </a:r>
                      <a:endParaRPr lang="en-US" sz="1300" dirty="0" smtClean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</a:tr>
              <a:tr h="444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Distribution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</a:tr>
              <a:tr h="4447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Sampling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</a:tr>
              <a:tr h="451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Surrogate Models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</a:tr>
              <a:tr h="4810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Statistical post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</a:tr>
              <a:tr h="418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Reliability </a:t>
                      </a:r>
                      <a:r>
                        <a:rPr lang="en-US" sz="1400" baseline="0" dirty="0" smtClean="0"/>
                        <a:t>Surface</a:t>
                      </a:r>
                      <a:endParaRPr 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</a:tr>
              <a:tr h="418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Data mining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</a:tr>
              <a:tr h="444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Analytical</a:t>
                      </a:r>
                      <a:r>
                        <a:rPr lang="en-US" sz="1400" baseline="0" dirty="0" smtClean="0"/>
                        <a:t> d</a:t>
                      </a:r>
                      <a:r>
                        <a:rPr lang="en-US" sz="1400" dirty="0" smtClean="0"/>
                        <a:t>istribution comparison (</a:t>
                      </a:r>
                      <a:r>
                        <a:rPr lang="en-US" sz="1400" dirty="0" smtClean="0">
                          <a:solidFill>
                            <a:srgbClr val="FFFF00"/>
                          </a:solidFill>
                        </a:rPr>
                        <a:t>ongoing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</a:tr>
              <a:tr h="444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Minimization</a:t>
                      </a:r>
                      <a:r>
                        <a:rPr lang="en-US" sz="1400" baseline="0" dirty="0" smtClean="0"/>
                        <a:t> Algorithms </a:t>
                      </a:r>
                      <a:r>
                        <a:rPr lang="en-US" sz="1400" dirty="0" smtClean="0"/>
                        <a:t>(</a:t>
                      </a:r>
                      <a:r>
                        <a:rPr lang="en-US" sz="1400" dirty="0" smtClean="0">
                          <a:solidFill>
                            <a:srgbClr val="FFFF00"/>
                          </a:solidFill>
                        </a:rPr>
                        <a:t>ongoing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FFE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84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i="1" dirty="0" smtClean="0"/>
              <a:t>Examples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3153752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Analysis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00" y="1536700"/>
            <a:ext cx="8578070" cy="7067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table summarizes the results obtained with different sampling methodologies. Overall we obtained a good agreement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23109"/>
              </p:ext>
            </p:extLst>
          </p:nvPr>
        </p:nvGraphicFramePr>
        <p:xfrm>
          <a:off x="415434" y="2255363"/>
          <a:ext cx="8427376" cy="13411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018934"/>
                <a:gridCol w="3840556"/>
                <a:gridCol w="2567886"/>
              </a:tblGrid>
              <a:tr h="2635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Sampler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Settings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Failure Probability (-) </a:t>
                      </a:r>
                      <a:endParaRPr lang="en-US" sz="1600" dirty="0"/>
                    </a:p>
                  </a:txBody>
                  <a:tcPr/>
                </a:tc>
              </a:tr>
              <a:tr h="26351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Monte Carlo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1224 runs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</a:rPr>
                        <a:t>1.31E-2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26351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Grid Sampler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Equally</a:t>
                      </a:r>
                      <a:r>
                        <a:rPr lang="en-US" sz="1600" baseline="0" dirty="0" smtClean="0"/>
                        <a:t> value spaced 6x6x6x6= 1296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</a:rPr>
                        <a:t>1.33E-2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26351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Latin</a:t>
                      </a:r>
                      <a:r>
                        <a:rPr lang="en-US" sz="1600" baseline="0" dirty="0" smtClean="0"/>
                        <a:t> Hyper Cube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1224 equally probability spaced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</a:rPr>
                        <a:t>1.34E-2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60" y="4018345"/>
            <a:ext cx="3506470" cy="262953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4430" r="6216" b="2496"/>
          <a:stretch/>
        </p:blipFill>
        <p:spPr bwMode="auto">
          <a:xfrm>
            <a:off x="6252834" y="4154407"/>
            <a:ext cx="2898140" cy="227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4160" r="6399" b="2354"/>
          <a:stretch/>
        </p:blipFill>
        <p:spPr bwMode="auto">
          <a:xfrm>
            <a:off x="0" y="4109053"/>
            <a:ext cx="3200400" cy="2510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6841" y="3819923"/>
            <a:ext cx="194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+mn-lt"/>
                <a:cs typeface="Arial"/>
              </a:rPr>
              <a:t>Monte Carlo</a:t>
            </a:r>
            <a:endParaRPr lang="en-US" sz="2000" i="0" dirty="0" smtClean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5417" y="3841906"/>
            <a:ext cx="9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0" dirty="0" smtClean="0">
                <a:latin typeface="+mn-lt"/>
                <a:cs typeface="Arial"/>
              </a:rPr>
              <a:t>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6028" y="3854723"/>
            <a:ext cx="96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0" dirty="0" smtClean="0">
                <a:latin typeface="+mn-lt"/>
                <a:cs typeface="Arial"/>
              </a:rPr>
              <a:t>LHS</a:t>
            </a:r>
          </a:p>
        </p:txBody>
      </p:sp>
    </p:spTree>
    <p:extLst>
      <p:ext uri="{BB962C8B-B14F-4D97-AF65-F5344CB8AC3E}">
        <p14:creationId xmlns:p14="http://schemas.microsoft.com/office/powerpoint/2010/main" val="355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MAAP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33387"/>
          </a:xfrm>
        </p:spPr>
        <p:txBody>
          <a:bodyPr/>
          <a:lstStyle/>
          <a:p>
            <a:r>
              <a:rPr lang="en-US" dirty="0" smtClean="0"/>
              <a:t>Dynamic Event tree coupling available with MAAP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694947" y="2138947"/>
            <a:ext cx="2991853" cy="451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126 branches simulated</a:t>
            </a:r>
          </a:p>
          <a:p>
            <a:r>
              <a:rPr lang="en-US" dirty="0"/>
              <a:t>54 completed histories</a:t>
            </a:r>
          </a:p>
          <a:p>
            <a:r>
              <a:rPr lang="en-US" dirty="0"/>
              <a:t>7 out of 54 histories ends due to the occurrence of “core </a:t>
            </a:r>
            <a:r>
              <a:rPr lang="en-US" dirty="0" err="1"/>
              <a:t>uncovery</a:t>
            </a:r>
            <a:r>
              <a:rPr lang="en-US" dirty="0"/>
              <a:t>”</a:t>
            </a:r>
          </a:p>
          <a:p>
            <a:r>
              <a:rPr lang="en-US" dirty="0"/>
              <a:t>“Core </a:t>
            </a:r>
            <a:r>
              <a:rPr lang="en-US" dirty="0" err="1"/>
              <a:t>uncovery</a:t>
            </a:r>
            <a:r>
              <a:rPr lang="en-US" dirty="0"/>
              <a:t> time” ranges from 5257 s to 12853 s</a:t>
            </a:r>
          </a:p>
        </p:txBody>
      </p:sp>
      <p:pic>
        <p:nvPicPr>
          <p:cNvPr id="6" name="Immagin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4" y="5641474"/>
            <a:ext cx="1452382" cy="656616"/>
          </a:xfrm>
          <a:prstGeom prst="rect">
            <a:avLst/>
          </a:prstGeom>
        </p:spPr>
      </p:pic>
      <p:pic>
        <p:nvPicPr>
          <p:cNvPr id="7" name="Immagin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39" y="5830090"/>
            <a:ext cx="2319200" cy="468000"/>
          </a:xfrm>
          <a:prstGeom prst="rect">
            <a:avLst/>
          </a:prstGeom>
        </p:spPr>
      </p:pic>
      <p:pic>
        <p:nvPicPr>
          <p:cNvPr id="10" name="Picture 9" descr="Macintosh HD:Users:mandd:projects:my_stuff:time_series:mapp:1-3D_1_line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 t="9252" r="8406" b="4659"/>
          <a:stretch/>
        </p:blipFill>
        <p:spPr bwMode="auto">
          <a:xfrm>
            <a:off x="3045427" y="2194560"/>
            <a:ext cx="2749519" cy="2468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Macintosh HD:Users:mandd:projects:my_stuff:time_series:mapp:1-3D_2_line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2" t="11733" r="7925" b="8670"/>
          <a:stretch/>
        </p:blipFill>
        <p:spPr bwMode="auto">
          <a:xfrm>
            <a:off x="147956" y="2194560"/>
            <a:ext cx="2798838" cy="23055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147956" y="4625811"/>
            <a:ext cx="55469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</a:rPr>
              <a:t>Trajectories of the system evolution with respect different figure </a:t>
            </a:r>
            <a:r>
              <a:rPr lang="en-US" sz="1400" i="1" dirty="0">
                <a:solidFill>
                  <a:schemeClr val="accent2">
                    <a:lumMod val="75000"/>
                  </a:schemeClr>
                </a:solidFill>
              </a:rPr>
              <a:t>of merits: mass of water in the accumulators tanks, primary system pressure, steam generator 1 pressure, collapsed water level into the core </a:t>
            </a:r>
            <a:endParaRPr lang="en-US" sz="1400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2342639" y="4117882"/>
            <a:ext cx="338660" cy="8260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2681299" y="3242524"/>
            <a:ext cx="1730599" cy="1670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3045428" y="4117882"/>
            <a:ext cx="2022071" cy="1035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841239" y="3242524"/>
            <a:ext cx="853708" cy="19109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1670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Uncertainty Quantification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4450598" cy="4524375"/>
          </a:xfrm>
        </p:spPr>
        <p:txBody>
          <a:bodyPr/>
          <a:lstStyle/>
          <a:p>
            <a:r>
              <a:rPr lang="en-US" dirty="0"/>
              <a:t>Demo: BWR </a:t>
            </a:r>
            <a:r>
              <a:rPr lang="en-US" dirty="0" smtClean="0"/>
              <a:t>Station Black Out analysis</a:t>
            </a:r>
          </a:p>
          <a:p>
            <a:r>
              <a:rPr lang="en-US" dirty="0" smtClean="0"/>
              <a:t>Code: RELAP5-3D (10,000 runs)</a:t>
            </a:r>
          </a:p>
          <a:p>
            <a:r>
              <a:rPr lang="en-US" dirty="0" smtClean="0"/>
              <a:t>Sampled </a:t>
            </a:r>
            <a:r>
              <a:rPr lang="en-US" dirty="0"/>
              <a:t>variables:</a:t>
            </a:r>
          </a:p>
          <a:p>
            <a:pPr lvl="1"/>
            <a:r>
              <a:rPr lang="en-US" dirty="0"/>
              <a:t>Elapsed time before </a:t>
            </a:r>
            <a:r>
              <a:rPr lang="en-US" dirty="0" smtClean="0"/>
              <a:t>Diesel Generation </a:t>
            </a:r>
            <a:r>
              <a:rPr lang="en-US" dirty="0"/>
              <a:t>loos</a:t>
            </a:r>
          </a:p>
          <a:p>
            <a:pPr lvl="1"/>
            <a:r>
              <a:rPr lang="en-US" dirty="0" smtClean="0"/>
              <a:t>Diesel </a:t>
            </a:r>
            <a:r>
              <a:rPr lang="en-US" dirty="0"/>
              <a:t>Down </a:t>
            </a:r>
            <a:r>
              <a:rPr lang="en-US" dirty="0" smtClean="0"/>
              <a:t>time</a:t>
            </a:r>
            <a:endParaRPr lang="en-US" dirty="0"/>
          </a:p>
          <a:p>
            <a:pPr lvl="1"/>
            <a:r>
              <a:rPr lang="en-US" dirty="0" smtClean="0"/>
              <a:t>Power Level</a:t>
            </a:r>
          </a:p>
          <a:p>
            <a:r>
              <a:rPr lang="en-US" dirty="0" smtClean="0"/>
              <a:t>Clad Temperature (system Output):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49980"/>
              </p:ext>
            </p:extLst>
          </p:nvPr>
        </p:nvGraphicFramePr>
        <p:xfrm>
          <a:off x="455611" y="4553020"/>
          <a:ext cx="40762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42"/>
                <a:gridCol w="2038142"/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Monte</a:t>
                      </a:r>
                      <a:r>
                        <a:rPr lang="en-US" baseline="0" dirty="0" smtClean="0"/>
                        <a:t> Carlo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Mean: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2.32E+03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Sigma: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9.05E+02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Kurtosis: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-1.54E+00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Median: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3.09E+03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err="1" smtClean="0"/>
                        <a:t>Skewness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-5.25E-01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13-WHT18-01-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44" y="1598613"/>
            <a:ext cx="4518556" cy="3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Risk Management: Reliability Surface</a:t>
            </a:r>
            <a:endParaRPr lang="en-US" dirty="0"/>
          </a:p>
        </p:txBody>
      </p:sp>
      <p:pic>
        <p:nvPicPr>
          <p:cNvPr id="4" name="Picture 3" descr="limitsurf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11829" r="19074" b="8897"/>
          <a:stretch/>
        </p:blipFill>
        <p:spPr>
          <a:xfrm>
            <a:off x="1229778" y="1614197"/>
            <a:ext cx="6256502" cy="41075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22169" y="1409409"/>
            <a:ext cx="1753689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40000"/>
              </a:spcBef>
              <a:buClr>
                <a:srgbClr val="FF6600"/>
              </a:buClr>
            </a:pPr>
            <a:r>
              <a:rPr lang="en-US" sz="2000" dirty="0" smtClean="0">
                <a:solidFill>
                  <a:srgbClr val="000090"/>
                </a:solidFill>
              </a:rPr>
              <a:t>Safe Region</a:t>
            </a:r>
            <a:endParaRPr lang="en-US" sz="2000" dirty="0">
              <a:solidFill>
                <a:srgbClr val="000090"/>
              </a:solidFill>
            </a:endParaRPr>
          </a:p>
        </p:txBody>
      </p:sp>
      <p:cxnSp>
        <p:nvCxnSpPr>
          <p:cNvPr id="6" name="Straight Arrow Connector 37"/>
          <p:cNvCxnSpPr>
            <a:cxnSpLocks noChangeShapeType="1"/>
          </p:cNvCxnSpPr>
          <p:nvPr/>
        </p:nvCxnSpPr>
        <p:spPr bwMode="auto">
          <a:xfrm flipH="1">
            <a:off x="5529477" y="1818984"/>
            <a:ext cx="299119" cy="1459277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61809" y="4012509"/>
            <a:ext cx="1753689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40000"/>
              </a:spcBef>
              <a:buClr>
                <a:srgbClr val="FF6600"/>
              </a:buClr>
            </a:pPr>
            <a:r>
              <a:rPr lang="en-US" sz="2000" dirty="0" smtClean="0">
                <a:solidFill>
                  <a:srgbClr val="000090"/>
                </a:solidFill>
              </a:rPr>
              <a:t>Failure Region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632" y="5761790"/>
            <a:ext cx="7579894" cy="8923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Seeking the combination of parameters (axis) that allows not to exceed the maximum clad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3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 rot="5400000">
            <a:off x="1079529" y="3625927"/>
            <a:ext cx="1127346" cy="4058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55613" y="2956931"/>
            <a:ext cx="2254690" cy="100824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Sampler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+</a:t>
            </a:r>
            <a:endParaRPr lang="en-US" sz="2000" dirty="0">
              <a:latin typeface="Arial"/>
              <a:cs typeface="Arial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Distributions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55613" y="4392546"/>
            <a:ext cx="2254690" cy="4761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Model (code)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56938" y="6024572"/>
            <a:ext cx="2254690" cy="4761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Post Processing</a:t>
            </a:r>
          </a:p>
        </p:txBody>
      </p:sp>
      <p:sp>
        <p:nvSpPr>
          <p:cNvPr id="8" name="Bent Arrow 7"/>
          <p:cNvSpPr/>
          <p:nvPr/>
        </p:nvSpPr>
        <p:spPr bwMode="auto">
          <a:xfrm rot="10800000" flipH="1">
            <a:off x="1584283" y="4999599"/>
            <a:ext cx="1531911" cy="667797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5400000">
            <a:off x="1105715" y="5229387"/>
            <a:ext cx="1127346" cy="4058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116194" y="5243660"/>
            <a:ext cx="1885428" cy="4761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Arial"/>
                <a:cs typeface="Arial"/>
              </a:rPr>
              <a:t>Data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1" name="Bent Arrow 10"/>
          <p:cNvSpPr/>
          <p:nvPr/>
        </p:nvSpPr>
        <p:spPr bwMode="auto">
          <a:xfrm>
            <a:off x="3888696" y="4458018"/>
            <a:ext cx="2094920" cy="78564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983616" y="4420009"/>
            <a:ext cx="2254690" cy="4761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Model (code)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63851" y="4255602"/>
            <a:ext cx="1667562" cy="797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ROM Training</a:t>
            </a:r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6620626" y="3653390"/>
            <a:ext cx="1127346" cy="40589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996710" y="2984394"/>
            <a:ext cx="2254690" cy="10082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Sampler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+</a:t>
            </a:r>
            <a:endParaRPr lang="en-US" sz="2000" dirty="0">
              <a:latin typeface="Arial"/>
              <a:cs typeface="Arial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Distributions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5998035" y="6024572"/>
            <a:ext cx="2254690" cy="4761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Post Processing</a:t>
            </a: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6646812" y="5256850"/>
            <a:ext cx="1127346" cy="40589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56938" y="1835773"/>
            <a:ext cx="2254690" cy="4761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Simulation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 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998035" y="1835773"/>
            <a:ext cx="2254690" cy="476113"/>
          </a:xfrm>
          <a:prstGeom prst="roundRect">
            <a:avLst/>
          </a:prstGeom>
          <a:solidFill>
            <a:srgbClr val="7878D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Simulation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 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41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Comparison </a:t>
            </a:r>
            <a:r>
              <a:rPr lang="en-US" dirty="0" err="1" smtClean="0"/>
              <a:t>vs</a:t>
            </a:r>
            <a:r>
              <a:rPr lang="en-US" dirty="0" smtClean="0"/>
              <a:t> ROM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536700"/>
            <a:ext cx="8420100" cy="4797425"/>
          </a:xfrm>
        </p:spPr>
        <p:txBody>
          <a:bodyPr/>
          <a:lstStyle/>
          <a:p>
            <a:r>
              <a:rPr lang="en-US" dirty="0"/>
              <a:t>Statistical figures for max clad </a:t>
            </a:r>
            <a:r>
              <a:rPr lang="en-US" dirty="0" smtClean="0"/>
              <a:t>temperature: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95253"/>
              </p:ext>
            </p:extLst>
          </p:nvPr>
        </p:nvGraphicFramePr>
        <p:xfrm>
          <a:off x="455612" y="1986211"/>
          <a:ext cx="82581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/>
                <a:gridCol w="2752725"/>
                <a:gridCol w="2752725"/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Surrogate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Mean: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2.3296E+03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2.3103E+03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Sigma: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9.0559E+02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8.4599E+02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Kurtosis: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-1.547E+00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-1.4497E+00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Median: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3.092E+03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2.683E+03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err="1" smtClean="0"/>
                        <a:t>Skewness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-5.256E-01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n-lt"/>
                        </a:rPr>
                        <a:t>-5.0662E-01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Failure </a:t>
                      </a:r>
                      <a:r>
                        <a:rPr lang="en-US" dirty="0" err="1" smtClean="0"/>
                        <a:t>Pb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60.99%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60.82%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5613" y="4824275"/>
            <a:ext cx="8258175" cy="172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dirty="0" smtClean="0"/>
              <a:t>The matching of the results between the Monte Carlo Sampling on the RELAP5-3D code and the build surrogate confirm the good training set</a:t>
            </a:r>
          </a:p>
          <a:p>
            <a:endParaRPr lang="en-US" dirty="0" smtClean="0"/>
          </a:p>
          <a:p>
            <a:r>
              <a:rPr lang="en-US" dirty="0" smtClean="0"/>
              <a:t>New input distributions could be tested without re-running the original code but using the ROM</a:t>
            </a:r>
          </a:p>
        </p:txBody>
      </p:sp>
    </p:spTree>
    <p:extLst>
      <p:ext uri="{BB962C8B-B14F-4D97-AF65-F5344CB8AC3E}">
        <p14:creationId xmlns:p14="http://schemas.microsoft.com/office/powerpoint/2010/main" val="330927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Time </a:t>
            </a:r>
            <a:r>
              <a:rPr lang="en-US" dirty="0"/>
              <a:t>D</a:t>
            </a:r>
            <a:r>
              <a:rPr lang="en-US" dirty="0" smtClean="0"/>
              <a:t>ependent Statistics: Fuel Performance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1641308"/>
            <a:ext cx="5943600" cy="4457700"/>
          </a:xfrm>
          <a:prstGeom prst="rect">
            <a:avLst/>
          </a:prstGeom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6022474" y="2308568"/>
            <a:ext cx="312152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7150" lvl="1" indent="-342900">
              <a:spcBef>
                <a:spcPct val="40000"/>
              </a:spcBef>
              <a:buFont typeface="Arial"/>
              <a:buChar char="•"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95%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percentile</a:t>
            </a:r>
          </a:p>
          <a:p>
            <a:pPr marL="57150" lvl="1" indent="-342900">
              <a:spcBef>
                <a:spcPct val="40000"/>
              </a:spcBef>
              <a:buFont typeface="Arial"/>
              <a:buChar char="•"/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Mean</a:t>
            </a:r>
          </a:p>
          <a:p>
            <a:pPr marL="57150" lvl="1" indent="-342900">
              <a:spcBef>
                <a:spcPct val="40000"/>
              </a:spcBef>
              <a:buFont typeface="Arial"/>
              <a:buChar char="•"/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Median</a:t>
            </a:r>
          </a:p>
          <a:p>
            <a:pPr marL="57150" lvl="1" indent="-342900">
              <a:spcBef>
                <a:spcPct val="40000"/>
              </a:spcBef>
              <a:buFont typeface="Arial"/>
              <a:buChar char="•"/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5% percentile</a:t>
            </a:r>
          </a:p>
          <a:p>
            <a:pPr marL="57150" lvl="1" indent="-342900">
              <a:spcBef>
                <a:spcPct val="40000"/>
              </a:spcBef>
              <a:buFont typeface="Arial"/>
              <a:buChar char="•"/>
            </a:pPr>
            <a:endParaRPr lang="en-US" sz="20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57150" lvl="1" indent="-342900">
              <a:spcBef>
                <a:spcPct val="40000"/>
              </a:spcBef>
              <a:buFont typeface="Arial"/>
              <a:buChar char="•"/>
            </a:pPr>
            <a:endParaRPr lang="en-US" sz="2000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 indent="0">
              <a:spcBef>
                <a:spcPct val="40000"/>
              </a:spcBef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Max hoop stress during transient as a function of burn up</a:t>
            </a:r>
          </a:p>
        </p:txBody>
      </p:sp>
      <p:cxnSp>
        <p:nvCxnSpPr>
          <p:cNvPr id="6" name="Straight Arrow Connector 37"/>
          <p:cNvCxnSpPr>
            <a:cxnSpLocks noChangeShapeType="1"/>
          </p:cNvCxnSpPr>
          <p:nvPr/>
        </p:nvCxnSpPr>
        <p:spPr bwMode="auto">
          <a:xfrm flipH="1">
            <a:off x="5494421" y="2941053"/>
            <a:ext cx="668421" cy="307473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37"/>
          <p:cNvCxnSpPr>
            <a:cxnSpLocks noChangeShapeType="1"/>
          </p:cNvCxnSpPr>
          <p:nvPr/>
        </p:nvCxnSpPr>
        <p:spPr bwMode="auto">
          <a:xfrm flipH="1">
            <a:off x="5392822" y="3355474"/>
            <a:ext cx="770020" cy="909052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37"/>
          <p:cNvCxnSpPr>
            <a:cxnSpLocks noChangeShapeType="1"/>
          </p:cNvCxnSpPr>
          <p:nvPr/>
        </p:nvCxnSpPr>
        <p:spPr bwMode="auto">
          <a:xfrm flipH="1">
            <a:off x="5392822" y="3796632"/>
            <a:ext cx="770020" cy="1296736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37"/>
          <p:cNvCxnSpPr>
            <a:cxnSpLocks noChangeShapeType="1"/>
          </p:cNvCxnSpPr>
          <p:nvPr/>
        </p:nvCxnSpPr>
        <p:spPr bwMode="auto">
          <a:xfrm flipH="1">
            <a:off x="5240422" y="2513263"/>
            <a:ext cx="922420" cy="334211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9509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Time Dependent Relational Analysis</a:t>
            </a:r>
            <a:endParaRPr lang="en-US" dirty="0"/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253997" y="5307098"/>
            <a:ext cx="856648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lvl="1" indent="-342900">
              <a:spcBef>
                <a:spcPct val="40000"/>
              </a:spcBef>
              <a:buFont typeface="Arial"/>
              <a:buChar char="•"/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The correlation analysis reveals how much each input is linearly related to the input space</a:t>
            </a:r>
          </a:p>
          <a:p>
            <a:pPr marL="342900" lvl="1" indent="-342900">
              <a:spcBef>
                <a:spcPct val="40000"/>
              </a:spcBef>
              <a:buFont typeface="Arial"/>
              <a:buChar char="•"/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Changes in the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correlation coefficient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usually indicate a change in the dominating physics</a:t>
            </a:r>
          </a:p>
        </p:txBody>
      </p:sp>
      <p:pic>
        <p:nvPicPr>
          <p:cNvPr id="8" name="Picture 7" descr="Macintosh HD:Users:crisr:Downloads:base:pearsonMaxHoopStress_ram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48768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950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Clustering to Analyze Behavior Drivers (Fuel Performance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908"/>
              </p:ext>
            </p:extLst>
          </p:nvPr>
        </p:nvGraphicFramePr>
        <p:xfrm>
          <a:off x="121403" y="1898401"/>
          <a:ext cx="2806282" cy="294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282"/>
              </a:tblGrid>
              <a:tr h="338878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tx1"/>
                          </a:solidFill>
                        </a:rPr>
                        <a:t>Input Parameters</a:t>
                      </a:r>
                      <a:endParaRPr 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tx1"/>
                          </a:solidFill>
                        </a:rPr>
                        <a:t>Power scaling factor of the core</a:t>
                      </a:r>
                      <a:endParaRPr 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Scaling factor of the grain size in the fuel microstructure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Thermal expansion coefficient of the fuel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Output Parameters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Clad Temperature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Average Interior Temperature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88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Fission</a:t>
                      </a:r>
                      <a:r>
                        <a:rPr lang="en-US" sz="1200" baseline="0" dirty="0" smtClean="0"/>
                        <a:t> Gas Released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KMeans1_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14621" r="9206" b="7057"/>
          <a:stretch/>
        </p:blipFill>
        <p:spPr>
          <a:xfrm>
            <a:off x="3461055" y="1463610"/>
            <a:ext cx="2946003" cy="3181684"/>
          </a:xfrm>
          <a:prstGeom prst="rect">
            <a:avLst/>
          </a:prstGeom>
        </p:spPr>
      </p:pic>
      <p:pic>
        <p:nvPicPr>
          <p:cNvPr id="6" name="Picture 5" descr="KMeans0_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14621" r="7832" b="7057"/>
          <a:stretch/>
        </p:blipFill>
        <p:spPr>
          <a:xfrm>
            <a:off x="6407058" y="3948651"/>
            <a:ext cx="2736942" cy="2909349"/>
          </a:xfrm>
          <a:prstGeom prst="rect">
            <a:avLst/>
          </a:prstGeom>
        </p:spPr>
      </p:pic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89" y="4846069"/>
            <a:ext cx="491289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algn="ctr">
              <a:spcBef>
                <a:spcPct val="40000"/>
              </a:spcBef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Clustering structure in the output space when projected in the input space reveals that the power is the discriminant driver of the cluster structure</a:t>
            </a:r>
            <a:endParaRPr lang="en-US" sz="20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37"/>
          <p:cNvCxnSpPr>
            <a:cxnSpLocks noChangeShapeType="1"/>
          </p:cNvCxnSpPr>
          <p:nvPr/>
        </p:nvCxnSpPr>
        <p:spPr bwMode="auto">
          <a:xfrm flipV="1">
            <a:off x="3743158" y="3716421"/>
            <a:ext cx="1056105" cy="1129648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37"/>
          <p:cNvCxnSpPr>
            <a:cxnSpLocks noChangeShapeType="1"/>
          </p:cNvCxnSpPr>
          <p:nvPr/>
        </p:nvCxnSpPr>
        <p:spPr bwMode="auto">
          <a:xfrm>
            <a:off x="3743158" y="5962316"/>
            <a:ext cx="2927684" cy="508000"/>
          </a:xfrm>
          <a:prstGeom prst="straightConnector1">
            <a:avLst/>
          </a:prstGeom>
          <a:noFill/>
          <a:ln w="28575">
            <a:solidFill>
              <a:srgbClr val="0036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30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Distributions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4" y="1743798"/>
            <a:ext cx="7124282" cy="48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 bwMode="auto">
          <a:xfrm>
            <a:off x="4144193" y="5855365"/>
            <a:ext cx="2352853" cy="90212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sz="1800" dirty="0" smtClean="0"/>
              <a:t>Distribution describe the statistical behavior of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1857424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Stochastic Optimization</a:t>
            </a:r>
            <a:endParaRPr lang="en-US" dirty="0"/>
          </a:p>
        </p:txBody>
      </p:sp>
      <p:pic>
        <p:nvPicPr>
          <p:cNvPr id="4" name="Picture 3" descr="Macintosh HD:Users:epinas:Desktop:Hybrid systems:Doc_my:Status_Milestone_2016:Fig2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76" y="1381914"/>
            <a:ext cx="6228597" cy="4239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632325" y="5621466"/>
            <a:ext cx="805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algn="ctr">
              <a:spcBef>
                <a:spcPct val="40000"/>
              </a:spcBef>
            </a:pP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Optimization of electricity supply mix under stochastic wind supply </a:t>
            </a:r>
            <a:endParaRPr lang="en-US" sz="20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24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How Can I use it (Risk Management)?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an ensemble model using several codes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the failure probability of the ensemble system using the limit surface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Good enough?</a:t>
            </a:r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/>
              <a:t>Yes, stop</a:t>
            </a:r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/>
              <a:t>No, go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Cluster the system evolution to identify if there where cliff edge effects</a:t>
            </a:r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/>
              <a:t>Yes: determine the discriminant point and improve design</a:t>
            </a:r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/>
              <a:t>No: perform sensitivity analysis: move the mean values or decrease uncertainty on the input space</a:t>
            </a:r>
          </a:p>
          <a:p>
            <a:pPr marL="911225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9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/>
              <a:t>How Can I use it </a:t>
            </a:r>
            <a:r>
              <a:rPr lang="en-US" dirty="0" smtClean="0"/>
              <a:t>(Risk Differential Analysis)?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dense sampling</a:t>
            </a:r>
          </a:p>
          <a:p>
            <a:endParaRPr lang="en-US" dirty="0" smtClean="0"/>
          </a:p>
          <a:p>
            <a:r>
              <a:rPr lang="en-US" dirty="0" smtClean="0"/>
              <a:t>Train a ROM</a:t>
            </a:r>
          </a:p>
          <a:p>
            <a:endParaRPr lang="en-US" dirty="0" smtClean="0"/>
          </a:p>
          <a:p>
            <a:r>
              <a:rPr lang="en-US" dirty="0" smtClean="0"/>
              <a:t>Sample the ROM changing failure probability of each component (</a:t>
            </a:r>
            <a:r>
              <a:rPr lang="en-US" smtClean="0"/>
              <a:t>from 100% failure rate to 0%) </a:t>
            </a:r>
            <a:r>
              <a:rPr lang="en-US" dirty="0" smtClean="0"/>
              <a:t>to evaluate the single contribution and the </a:t>
            </a:r>
            <a:r>
              <a:rPr lang="en-US" smtClean="0"/>
              <a:t>global impact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20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Design of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the experiment</a:t>
            </a:r>
          </a:p>
          <a:p>
            <a:endParaRPr lang="en-US" dirty="0" smtClean="0"/>
          </a:p>
          <a:p>
            <a:r>
              <a:rPr lang="en-US" dirty="0" smtClean="0"/>
              <a:t>Run the experiments with input uncertainties</a:t>
            </a:r>
          </a:p>
          <a:p>
            <a:endParaRPr lang="en-US" dirty="0" smtClean="0"/>
          </a:p>
          <a:p>
            <a:r>
              <a:rPr lang="en-US" dirty="0" smtClean="0"/>
              <a:t>Use as figure of merits the experimental readings</a:t>
            </a:r>
          </a:p>
          <a:p>
            <a:endParaRPr lang="en-US" dirty="0" smtClean="0"/>
          </a:p>
          <a:p>
            <a:r>
              <a:rPr lang="en-US" dirty="0" smtClean="0"/>
              <a:t>Use dimensionality reduction in the output space (experimental readings) to determine redundancy in the experimental sensors (remove redundant readings –save money-)</a:t>
            </a:r>
          </a:p>
          <a:p>
            <a:endParaRPr lang="en-US" dirty="0" smtClean="0"/>
          </a:p>
          <a:p>
            <a:r>
              <a:rPr lang="en-US" dirty="0" smtClean="0"/>
              <a:t>Analyze the sensitivity of the experimental reading to variation in the input space to:</a:t>
            </a:r>
          </a:p>
          <a:p>
            <a:pPr lvl="1"/>
            <a:r>
              <a:rPr lang="en-US" dirty="0" smtClean="0"/>
              <a:t>Eliminate the one too sensible to not controllable uncertainties</a:t>
            </a:r>
          </a:p>
          <a:p>
            <a:pPr lvl="1"/>
            <a:r>
              <a:rPr lang="en-US" dirty="0" smtClean="0"/>
              <a:t>Eliminate the one that are not sensitive to the model parameters to be validated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84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RAVEN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available in beta release</a:t>
            </a:r>
          </a:p>
          <a:p>
            <a:endParaRPr lang="en-US" dirty="0" smtClean="0"/>
          </a:p>
          <a:p>
            <a:r>
              <a:rPr lang="en-US" dirty="0" smtClean="0"/>
              <a:t>User manual</a:t>
            </a:r>
          </a:p>
          <a:p>
            <a:endParaRPr lang="en-US" dirty="0" smtClean="0"/>
          </a:p>
          <a:p>
            <a:r>
              <a:rPr lang="en-US" dirty="0" smtClean="0"/>
              <a:t>Theory/guidelines manual</a:t>
            </a:r>
          </a:p>
          <a:p>
            <a:endParaRPr lang="en-US" dirty="0" smtClean="0"/>
          </a:p>
          <a:p>
            <a:r>
              <a:rPr lang="en-US" dirty="0" smtClean="0"/>
              <a:t>Possible open source coming soon</a:t>
            </a:r>
          </a:p>
          <a:p>
            <a:endParaRPr lang="en-US" dirty="0"/>
          </a:p>
          <a:p>
            <a:r>
              <a:rPr lang="en-US" dirty="0" smtClean="0"/>
              <a:t>Supported platforms: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Mac OS</a:t>
            </a:r>
          </a:p>
          <a:p>
            <a:pPr lvl="1"/>
            <a:r>
              <a:rPr lang="en-US" dirty="0" smtClean="0"/>
              <a:t>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4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Standard Distributions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5614" y="2379579"/>
            <a:ext cx="3955966" cy="3743409"/>
          </a:xfrm>
        </p:spPr>
        <p:txBody>
          <a:bodyPr/>
          <a:lstStyle/>
          <a:p>
            <a:r>
              <a:rPr lang="en-US" dirty="0" smtClean="0"/>
              <a:t>Most common used 1D distributions</a:t>
            </a:r>
          </a:p>
        </p:txBody>
      </p:sp>
      <p:pic>
        <p:nvPicPr>
          <p:cNvPr id="5" name="Picture 4" descr="Macintosh HD:Users:crisr:projects:trunk:raven:framework:AdaptiveTest:DistributionsMC_scatter-scatter-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80" y="1381913"/>
            <a:ext cx="2980902" cy="214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186288"/>
              </p:ext>
            </p:extLst>
          </p:nvPr>
        </p:nvGraphicFramePr>
        <p:xfrm>
          <a:off x="428625" y="3666542"/>
          <a:ext cx="8258175" cy="306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Document" r:id="rId4" imgW="6096000" imgH="2260600" progId="Word.Document.12">
                  <p:embed/>
                </p:oleObj>
              </mc:Choice>
              <mc:Fallback>
                <p:oleObj name="Document" r:id="rId4" imgW="6096000" imgH="226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25" y="3666542"/>
                        <a:ext cx="8258175" cy="3062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545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743280"/>
          </a:xfrm>
        </p:spPr>
        <p:txBody>
          <a:bodyPr/>
          <a:lstStyle/>
          <a:p>
            <a:r>
              <a:rPr lang="en-US" dirty="0" smtClean="0"/>
              <a:t>N-Dimensional Distributions (Unique capabilities)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5613" y="2125579"/>
            <a:ext cx="8258175" cy="3997409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mport from file for custom N-dimensional distributions:</a:t>
            </a:r>
          </a:p>
          <a:p>
            <a:pPr lvl="1"/>
            <a:r>
              <a:rPr lang="en-US" dirty="0" smtClean="0"/>
              <a:t>N-dimensional splines on Cartesian grids</a:t>
            </a:r>
          </a:p>
          <a:p>
            <a:pPr lvl="1"/>
            <a:r>
              <a:rPr lang="en-US" dirty="0" smtClean="0"/>
              <a:t>Inverse weight interpolation</a:t>
            </a:r>
          </a:p>
          <a:p>
            <a:pPr lvl="1"/>
            <a:r>
              <a:rPr lang="en-US" dirty="0" smtClean="0"/>
              <a:t>Micro sphere interpolation</a:t>
            </a:r>
            <a:endParaRPr lang="en-US" dirty="0"/>
          </a:p>
          <a:p>
            <a:r>
              <a:rPr lang="en-US" dirty="0" smtClean="0"/>
              <a:t>Sampling </a:t>
            </a:r>
            <a:r>
              <a:rPr lang="en-US" dirty="0"/>
              <a:t>of N-dimensional </a:t>
            </a:r>
            <a:r>
              <a:rPr lang="en-US" dirty="0" smtClean="0"/>
              <a:t>distributions by not biased random inversion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773645" y="3783247"/>
            <a:ext cx="4199408" cy="29778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607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Distribution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4923" y="3518764"/>
            <a:ext cx="6136913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 smtClean="0">
                <a:latin typeface="Courier"/>
                <a:cs typeface="Courier"/>
              </a:rPr>
              <a:t>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&lt;/sigma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/Normal&gt;</a:t>
            </a:r>
          </a:p>
          <a:p>
            <a:r>
              <a:rPr lang="fr-FR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/Distributions</a:t>
            </a:r>
            <a:r>
              <a:rPr lang="fr-FR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fr-FR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Run Info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266860" y="211708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99513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Sampler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4" y="1743798"/>
            <a:ext cx="7124282" cy="48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 bwMode="auto">
          <a:xfrm>
            <a:off x="1350199" y="5855365"/>
            <a:ext cx="2914316" cy="90212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sz="1800" dirty="0" smtClean="0"/>
              <a:t>Samplers determine the strategy for exploring the input space </a:t>
            </a:r>
          </a:p>
        </p:txBody>
      </p:sp>
    </p:spTree>
    <p:extLst>
      <p:ext uri="{BB962C8B-B14F-4D97-AF65-F5344CB8AC3E}">
        <p14:creationId xmlns:p14="http://schemas.microsoft.com/office/powerpoint/2010/main" val="65285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Samplers </a:t>
            </a:r>
            <a:r>
              <a:rPr lang="en-US" dirty="0"/>
              <a:t>(non-Adaptive)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RAVEN </a:t>
            </a:r>
            <a:r>
              <a:rPr lang="en-US" sz="1800" dirty="0"/>
              <a:t>supports many non-adaptive samplers</a:t>
            </a:r>
          </a:p>
          <a:p>
            <a:r>
              <a:rPr lang="en-US" sz="1800" dirty="0"/>
              <a:t>Monte Carlo</a:t>
            </a:r>
          </a:p>
          <a:p>
            <a:r>
              <a:rPr lang="en-US" sz="1800" dirty="0" smtClean="0"/>
              <a:t>Grids:</a:t>
            </a:r>
          </a:p>
          <a:p>
            <a:pPr lvl="1"/>
            <a:r>
              <a:rPr lang="en-US" sz="1800" dirty="0" smtClean="0"/>
              <a:t>equal</a:t>
            </a:r>
            <a:r>
              <a:rPr lang="en-US" sz="1800" dirty="0"/>
              <a:t>-spaced in </a:t>
            </a:r>
            <a:r>
              <a:rPr lang="en-US" sz="1800" dirty="0" smtClean="0"/>
              <a:t>probability</a:t>
            </a:r>
            <a:endParaRPr lang="en-US" sz="1800" dirty="0"/>
          </a:p>
          <a:p>
            <a:pPr lvl="1"/>
            <a:r>
              <a:rPr lang="en-US" sz="1800" dirty="0" smtClean="0"/>
              <a:t>equal</a:t>
            </a:r>
            <a:r>
              <a:rPr lang="en-US" sz="1800" dirty="0"/>
              <a:t>-spaced in </a:t>
            </a:r>
            <a:r>
              <a:rPr lang="en-US" sz="1800" dirty="0" smtClean="0"/>
              <a:t>value</a:t>
            </a:r>
            <a:endParaRPr lang="en-US" sz="1800" dirty="0"/>
          </a:p>
          <a:p>
            <a:pPr lvl="1"/>
            <a:r>
              <a:rPr lang="en-US" sz="1800" dirty="0" smtClean="0"/>
              <a:t>mixed (probability, custom, value)</a:t>
            </a:r>
          </a:p>
          <a:p>
            <a:pPr lvl="1"/>
            <a:r>
              <a:rPr lang="en-US" sz="1800" dirty="0" smtClean="0"/>
              <a:t>Custom (used provided values/probability)</a:t>
            </a:r>
            <a:endParaRPr lang="en-US" sz="1800" dirty="0"/>
          </a:p>
          <a:p>
            <a:r>
              <a:rPr lang="en-US" sz="1800" dirty="0"/>
              <a:t>Stratified (LHS type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dirty="0" smtClean="0"/>
              <a:t>equal</a:t>
            </a:r>
            <a:r>
              <a:rPr lang="en-US" sz="1800" dirty="0"/>
              <a:t>-spaced in </a:t>
            </a:r>
            <a:r>
              <a:rPr lang="en-US" sz="1800" dirty="0" smtClean="0"/>
              <a:t>probability</a:t>
            </a:r>
            <a:endParaRPr lang="en-US" sz="1800" dirty="0"/>
          </a:p>
          <a:p>
            <a:pPr lvl="1"/>
            <a:r>
              <a:rPr lang="en-US" sz="1800" dirty="0" smtClean="0"/>
              <a:t>equal</a:t>
            </a:r>
            <a:r>
              <a:rPr lang="en-US" sz="1800" dirty="0"/>
              <a:t>-spaced in </a:t>
            </a:r>
            <a:r>
              <a:rPr lang="en-US" sz="1800" dirty="0" smtClean="0"/>
              <a:t>value</a:t>
            </a:r>
          </a:p>
          <a:p>
            <a:pPr lvl="1"/>
            <a:r>
              <a:rPr lang="en-US" sz="1800" dirty="0"/>
              <a:t>mixed (probability, custom, value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/>
              <a:t>Custom (used provided values/</a:t>
            </a:r>
            <a:r>
              <a:rPr lang="en-US" sz="1800" dirty="0" smtClean="0"/>
              <a:t>probability)</a:t>
            </a:r>
          </a:p>
          <a:p>
            <a:r>
              <a:rPr lang="en-US" sz="1800" dirty="0" smtClean="0"/>
              <a:t>Generalized stochastic collocation polynomial chaos</a:t>
            </a:r>
            <a:endParaRPr lang="en-US" sz="1800" dirty="0"/>
          </a:p>
          <a:p>
            <a:pPr marL="0" indent="0" algn="ctr">
              <a:buNone/>
            </a:pPr>
            <a:endParaRPr lang="en-US" sz="1800" i="1" dirty="0" smtClean="0">
              <a:solidFill>
                <a:srgbClr val="1A4DB2"/>
              </a:solidFill>
            </a:endParaRPr>
          </a:p>
          <a:p>
            <a:pPr marL="0" indent="0" algn="ctr">
              <a:buNone/>
            </a:pPr>
            <a:r>
              <a:rPr lang="en-US" sz="1800" i="1" dirty="0" smtClean="0">
                <a:solidFill>
                  <a:srgbClr val="1A4DB2"/>
                </a:solidFill>
              </a:rPr>
              <a:t>A </a:t>
            </a:r>
            <a:r>
              <a:rPr lang="en-US" sz="1800" i="1" dirty="0">
                <a:solidFill>
                  <a:srgbClr val="1A4DB2"/>
                </a:solidFill>
              </a:rPr>
              <a:t>different sampling strategies can be associated to each </a:t>
            </a:r>
            <a:r>
              <a:rPr lang="en-US" sz="1800" i="1" dirty="0" smtClean="0">
                <a:solidFill>
                  <a:srgbClr val="1A4DB2"/>
                </a:solidFill>
              </a:rPr>
              <a:t>variable separately</a:t>
            </a:r>
            <a:endParaRPr lang="en-US" sz="1800" i="1" dirty="0">
              <a:solidFill>
                <a:srgbClr val="1A4DB2"/>
              </a:solidFill>
            </a:endParaRPr>
          </a:p>
          <a:p>
            <a:endParaRPr lang="en-US" sz="1800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66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14249</TotalTime>
  <Words>2513</Words>
  <Application>Microsoft Macintosh PowerPoint</Application>
  <PresentationFormat>On-screen Show (4:3)</PresentationFormat>
  <Paragraphs>507</Paragraphs>
  <Slides>44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Default Design</vt:lpstr>
      <vt:lpstr>Document</vt:lpstr>
      <vt:lpstr>RAVEN Introduction</vt:lpstr>
      <vt:lpstr>RAVEN Structure</vt:lpstr>
      <vt:lpstr>Capabilities vs. Needs </vt:lpstr>
      <vt:lpstr>Distributions</vt:lpstr>
      <vt:lpstr>Standard Distributions</vt:lpstr>
      <vt:lpstr>N-Dimensional Distributions (Unique capabilities)</vt:lpstr>
      <vt:lpstr>Distribution Input</vt:lpstr>
      <vt:lpstr>Sampler</vt:lpstr>
      <vt:lpstr>Samplers (non-Adaptive)</vt:lpstr>
      <vt:lpstr>Samplers (non-Adaptive) Cont.</vt:lpstr>
      <vt:lpstr>Dynamic Event Trees (DET)</vt:lpstr>
      <vt:lpstr>Adaptive Sampler: Reliability Surfaces Finder</vt:lpstr>
      <vt:lpstr>Adaptive Stochastic Polynomials</vt:lpstr>
      <vt:lpstr>Input Sampler</vt:lpstr>
      <vt:lpstr>Queuing</vt:lpstr>
      <vt:lpstr>Parallel Environment</vt:lpstr>
      <vt:lpstr>Input: Step and RunInfo</vt:lpstr>
      <vt:lpstr>Models API</vt:lpstr>
      <vt:lpstr>Models</vt:lpstr>
      <vt:lpstr>Available ROMs</vt:lpstr>
      <vt:lpstr>Model APIs</vt:lpstr>
      <vt:lpstr>Ensemble model</vt:lpstr>
      <vt:lpstr>PowerPoint Presentation</vt:lpstr>
      <vt:lpstr>Data Structure</vt:lpstr>
      <vt:lpstr>PowerPoint Presentation</vt:lpstr>
      <vt:lpstr>Post Processing</vt:lpstr>
      <vt:lpstr>Statistical Post Processing</vt:lpstr>
      <vt:lpstr>Classical Data Mining</vt:lpstr>
      <vt:lpstr>Input: Basic Statistics</vt:lpstr>
      <vt:lpstr>PowerPoint Presentation</vt:lpstr>
      <vt:lpstr>Probabilistic Analysis Results</vt:lpstr>
      <vt:lpstr>MAAP</vt:lpstr>
      <vt:lpstr>Uncertainty Quantification</vt:lpstr>
      <vt:lpstr>Risk Management: Reliability Surface</vt:lpstr>
      <vt:lpstr>Workflows</vt:lpstr>
      <vt:lpstr>Comparison vs ROM</vt:lpstr>
      <vt:lpstr>Time Dependent Statistics: Fuel Performance</vt:lpstr>
      <vt:lpstr>Time Dependent Relational Analysis</vt:lpstr>
      <vt:lpstr>Clustering to Analyze Behavior Drivers (Fuel Performance</vt:lpstr>
      <vt:lpstr>Stochastic Optimization</vt:lpstr>
      <vt:lpstr>How Can I use it (Risk Management)?</vt:lpstr>
      <vt:lpstr>How Can I use it (Risk Differential Analysis)?</vt:lpstr>
      <vt:lpstr>Design of Experiment</vt:lpstr>
      <vt:lpstr>RAVEN Status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269</cp:revision>
  <cp:lastPrinted>2001-05-07T20:21:30Z</cp:lastPrinted>
  <dcterms:created xsi:type="dcterms:W3CDTF">1999-10-26T20:37:18Z</dcterms:created>
  <dcterms:modified xsi:type="dcterms:W3CDTF">2016-10-20T17:59:15Z</dcterms:modified>
</cp:coreProperties>
</file>